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72" r:id="rId3"/>
    <p:sldId id="374" r:id="rId4"/>
    <p:sldId id="272" r:id="rId5"/>
    <p:sldId id="261" r:id="rId6"/>
    <p:sldId id="433" r:id="rId7"/>
    <p:sldId id="435" r:id="rId8"/>
    <p:sldId id="436" r:id="rId9"/>
    <p:sldId id="437" r:id="rId10"/>
    <p:sldId id="434" r:id="rId11"/>
    <p:sldId id="438" r:id="rId12"/>
    <p:sldId id="439" r:id="rId13"/>
    <p:sldId id="440" r:id="rId14"/>
    <p:sldId id="441" r:id="rId15"/>
    <p:sldId id="442" r:id="rId16"/>
    <p:sldId id="443" r:id="rId17"/>
    <p:sldId id="444" r:id="rId18"/>
    <p:sldId id="448" r:id="rId19"/>
    <p:sldId id="449" r:id="rId20"/>
    <p:sldId id="451" r:id="rId21"/>
    <p:sldId id="450" r:id="rId22"/>
    <p:sldId id="377" r:id="rId23"/>
    <p:sldId id="408" r:id="rId24"/>
    <p:sldId id="407" r:id="rId25"/>
    <p:sldId id="403" r:id="rId26"/>
    <p:sldId id="445" r:id="rId27"/>
    <p:sldId id="447" r:id="rId28"/>
    <p:sldId id="446" r:id="rId29"/>
    <p:sldId id="421" r:id="rId30"/>
    <p:sldId id="422" r:id="rId31"/>
    <p:sldId id="379" r:id="rId32"/>
    <p:sldId id="259" r:id="rId33"/>
    <p:sldId id="373" r:id="rId3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instiegsfolien" id="{7E389869-2A0F-474B-87CC-C8740C5A63D9}">
          <p14:sldIdLst>
            <p14:sldId id="256"/>
            <p14:sldId id="372"/>
            <p14:sldId id="374"/>
            <p14:sldId id="272"/>
          </p14:sldIdLst>
        </p14:section>
        <p14:section name="Reihenschaltung" id="{7FDF730E-A5E0-43C9-88CE-7DC64A0A447A}">
          <p14:sldIdLst>
            <p14:sldId id="261"/>
            <p14:sldId id="433"/>
            <p14:sldId id="435"/>
            <p14:sldId id="436"/>
            <p14:sldId id="437"/>
            <p14:sldId id="434"/>
          </p14:sldIdLst>
        </p14:section>
        <p14:section name="Parallelschaltung" id="{184A5458-391B-4A22-AFAA-C6F4640AEAA4}">
          <p14:sldIdLst>
            <p14:sldId id="438"/>
            <p14:sldId id="439"/>
            <p14:sldId id="440"/>
            <p14:sldId id="441"/>
            <p14:sldId id="442"/>
          </p14:sldIdLst>
        </p14:section>
        <p14:section name="Gemischte Schaltungen" id="{286D0865-844B-47BE-9F43-9430FC7B6549}">
          <p14:sldIdLst>
            <p14:sldId id="443"/>
            <p14:sldId id="444"/>
          </p14:sldIdLst>
        </p14:section>
        <p14:section name="Der Schwingkeis" id="{6D1EBE06-89A9-43E6-9753-80FD8E28055F}">
          <p14:sldIdLst>
            <p14:sldId id="448"/>
            <p14:sldId id="449"/>
            <p14:sldId id="451"/>
            <p14:sldId id="450"/>
          </p14:sldIdLst>
        </p14:section>
        <p14:section name="Übungsaufgaben" id="{4EFC9210-FD9C-4844-837F-D262F73642AE}">
          <p14:sldIdLst>
            <p14:sldId id="377"/>
            <p14:sldId id="408"/>
            <p14:sldId id="407"/>
            <p14:sldId id="403"/>
            <p14:sldId id="445"/>
            <p14:sldId id="447"/>
            <p14:sldId id="446"/>
            <p14:sldId id="421"/>
            <p14:sldId id="422"/>
          </p14:sldIdLst>
        </p14:section>
        <p14:section name="Abschlussfolien" id="{D49ECF86-CB80-4EAF-818F-91B851529C41}">
          <p14:sldIdLst>
            <p14:sldId id="379"/>
            <p14:sldId id="259"/>
            <p14:sldId id="37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4D4D4D"/>
    <a:srgbClr val="00B2C9"/>
    <a:srgbClr val="003764"/>
    <a:srgbClr val="F2F2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65A01E-DD7A-4D59-B4DE-9414733EBD35}" v="2" dt="2024-03-14T09:33:10.20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86207" autoAdjust="0"/>
  </p:normalViewPr>
  <p:slideViewPr>
    <p:cSldViewPr snapToGrid="0">
      <p:cViewPr varScale="1">
        <p:scale>
          <a:sx n="82" d="100"/>
          <a:sy n="82" d="100"/>
        </p:scale>
        <p:origin x="67" y="3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2976"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Funke" userId="adf325b3-d1af-4abb-b91f-e6070a3a7ae4" providerId="ADAL" clId="{CD65A01E-DD7A-4D59-B4DE-9414733EBD35}"/>
    <pc:docChg chg="custSel modSld modMainMaster">
      <pc:chgData name="Michael Funke" userId="adf325b3-d1af-4abb-b91f-e6070a3a7ae4" providerId="ADAL" clId="{CD65A01E-DD7A-4D59-B4DE-9414733EBD35}" dt="2024-03-14T09:27:47.637" v="134" actId="14100"/>
      <pc:docMkLst>
        <pc:docMk/>
      </pc:docMkLst>
      <pc:sldChg chg="modSp mod">
        <pc:chgData name="Michael Funke" userId="adf325b3-d1af-4abb-b91f-e6070a3a7ae4" providerId="ADAL" clId="{CD65A01E-DD7A-4D59-B4DE-9414733EBD35}" dt="2024-03-14T09:26:43.207" v="116" actId="20577"/>
        <pc:sldMkLst>
          <pc:docMk/>
          <pc:sldMk cId="165044898" sldId="256"/>
        </pc:sldMkLst>
        <pc:spChg chg="mod">
          <ac:chgData name="Michael Funke" userId="adf325b3-d1af-4abb-b91f-e6070a3a7ae4" providerId="ADAL" clId="{CD65A01E-DD7A-4D59-B4DE-9414733EBD35}" dt="2024-03-14T09:26:19.501" v="92" actId="1076"/>
          <ac:spMkLst>
            <pc:docMk/>
            <pc:sldMk cId="165044898" sldId="256"/>
            <ac:spMk id="2" creationId="{1B516B54-CD1C-BD39-DB2B-9338AFB1C119}"/>
          </ac:spMkLst>
        </pc:spChg>
        <pc:spChg chg="mod">
          <ac:chgData name="Michael Funke" userId="adf325b3-d1af-4abb-b91f-e6070a3a7ae4" providerId="ADAL" clId="{CD65A01E-DD7A-4D59-B4DE-9414733EBD35}" dt="2024-03-14T09:26:43.207" v="116" actId="20577"/>
          <ac:spMkLst>
            <pc:docMk/>
            <pc:sldMk cId="165044898" sldId="256"/>
            <ac:spMk id="3" creationId="{8D432580-EAA9-3D4C-3588-7875C59A5F93}"/>
          </ac:spMkLst>
        </pc:spChg>
      </pc:sldChg>
      <pc:sldChg chg="modSp mod">
        <pc:chgData name="Michael Funke" userId="adf325b3-d1af-4abb-b91f-e6070a3a7ae4" providerId="ADAL" clId="{CD65A01E-DD7A-4D59-B4DE-9414733EBD35}" dt="2024-03-14T09:27:47.637" v="134" actId="14100"/>
        <pc:sldMkLst>
          <pc:docMk/>
          <pc:sldMk cId="3814033879" sldId="272"/>
        </pc:sldMkLst>
        <pc:spChg chg="mod">
          <ac:chgData name="Michael Funke" userId="adf325b3-d1af-4abb-b91f-e6070a3a7ae4" providerId="ADAL" clId="{CD65A01E-DD7A-4D59-B4DE-9414733EBD35}" dt="2024-03-14T09:27:47.637" v="134" actId="14100"/>
          <ac:spMkLst>
            <pc:docMk/>
            <pc:sldMk cId="3814033879" sldId="272"/>
            <ac:spMk id="6" creationId="{D04599DA-1600-B493-8CDA-B7304F940F8D}"/>
          </ac:spMkLst>
        </pc:spChg>
      </pc:sldChg>
      <pc:sldMasterChg chg="delSp mod modSldLayout">
        <pc:chgData name="Michael Funke" userId="adf325b3-d1af-4abb-b91f-e6070a3a7ae4" providerId="ADAL" clId="{CD65A01E-DD7A-4D59-B4DE-9414733EBD35}" dt="2024-03-14T09:20:14.444" v="5" actId="478"/>
        <pc:sldMasterMkLst>
          <pc:docMk/>
          <pc:sldMasterMk cId="1948285671" sldId="2147483648"/>
        </pc:sldMasterMkLst>
        <pc:picChg chg="del">
          <ac:chgData name="Michael Funke" userId="adf325b3-d1af-4abb-b91f-e6070a3a7ae4" providerId="ADAL" clId="{CD65A01E-DD7A-4D59-B4DE-9414733EBD35}" dt="2024-03-14T09:19:56.312" v="1" actId="478"/>
          <ac:picMkLst>
            <pc:docMk/>
            <pc:sldMasterMk cId="1948285671" sldId="2147483648"/>
            <ac:picMk id="7" creationId="{6DD5A515-D53B-1214-793D-BDB2CC4D6D17}"/>
          </ac:picMkLst>
        </pc:picChg>
        <pc:sldLayoutChg chg="delSp mod">
          <pc:chgData name="Michael Funke" userId="adf325b3-d1af-4abb-b91f-e6070a3a7ae4" providerId="ADAL" clId="{CD65A01E-DD7A-4D59-B4DE-9414733EBD35}" dt="2024-03-14T09:19:59.528" v="2" actId="478"/>
          <pc:sldLayoutMkLst>
            <pc:docMk/>
            <pc:sldMasterMk cId="1948285671" sldId="2147483648"/>
            <pc:sldLayoutMk cId="4200197633" sldId="2147483649"/>
          </pc:sldLayoutMkLst>
          <pc:picChg chg="del">
            <ac:chgData name="Michael Funke" userId="adf325b3-d1af-4abb-b91f-e6070a3a7ae4" providerId="ADAL" clId="{CD65A01E-DD7A-4D59-B4DE-9414733EBD35}" dt="2024-03-14T09:19:59.528" v="2" actId="478"/>
            <ac:picMkLst>
              <pc:docMk/>
              <pc:sldMasterMk cId="1948285671" sldId="2147483648"/>
              <pc:sldLayoutMk cId="4200197633" sldId="2147483649"/>
              <ac:picMk id="10" creationId="{7235B322-806A-C590-88D8-2D76FC3F8F99}"/>
            </ac:picMkLst>
          </pc:picChg>
        </pc:sldLayoutChg>
        <pc:sldLayoutChg chg="delSp mod">
          <pc:chgData name="Michael Funke" userId="adf325b3-d1af-4abb-b91f-e6070a3a7ae4" providerId="ADAL" clId="{CD65A01E-DD7A-4D59-B4DE-9414733EBD35}" dt="2024-03-14T09:19:49.037" v="0" actId="478"/>
          <pc:sldLayoutMkLst>
            <pc:docMk/>
            <pc:sldMasterMk cId="1948285671" sldId="2147483648"/>
            <pc:sldLayoutMk cId="3100150643" sldId="2147483654"/>
          </pc:sldLayoutMkLst>
          <pc:picChg chg="del">
            <ac:chgData name="Michael Funke" userId="adf325b3-d1af-4abb-b91f-e6070a3a7ae4" providerId="ADAL" clId="{CD65A01E-DD7A-4D59-B4DE-9414733EBD35}" dt="2024-03-14T09:19:49.037" v="0" actId="478"/>
            <ac:picMkLst>
              <pc:docMk/>
              <pc:sldMasterMk cId="1948285671" sldId="2147483648"/>
              <pc:sldLayoutMk cId="3100150643" sldId="2147483654"/>
              <ac:picMk id="8" creationId="{021CD51C-272D-04AF-2D4D-B4CEAD085953}"/>
            </ac:picMkLst>
          </pc:picChg>
        </pc:sldLayoutChg>
        <pc:sldLayoutChg chg="delSp mod">
          <pc:chgData name="Michael Funke" userId="adf325b3-d1af-4abb-b91f-e6070a3a7ae4" providerId="ADAL" clId="{CD65A01E-DD7A-4D59-B4DE-9414733EBD35}" dt="2024-03-14T09:20:06.020" v="3" actId="478"/>
          <pc:sldLayoutMkLst>
            <pc:docMk/>
            <pc:sldMasterMk cId="1948285671" sldId="2147483648"/>
            <pc:sldLayoutMk cId="1095654612" sldId="2147483663"/>
          </pc:sldLayoutMkLst>
          <pc:picChg chg="del">
            <ac:chgData name="Michael Funke" userId="adf325b3-d1af-4abb-b91f-e6070a3a7ae4" providerId="ADAL" clId="{CD65A01E-DD7A-4D59-B4DE-9414733EBD35}" dt="2024-03-14T09:20:06.020" v="3" actId="478"/>
            <ac:picMkLst>
              <pc:docMk/>
              <pc:sldMasterMk cId="1948285671" sldId="2147483648"/>
              <pc:sldLayoutMk cId="1095654612" sldId="2147483663"/>
              <ac:picMk id="8" creationId="{021CD51C-272D-04AF-2D4D-B4CEAD085953}"/>
            </ac:picMkLst>
          </pc:picChg>
        </pc:sldLayoutChg>
        <pc:sldLayoutChg chg="delSp mod">
          <pc:chgData name="Michael Funke" userId="adf325b3-d1af-4abb-b91f-e6070a3a7ae4" providerId="ADAL" clId="{CD65A01E-DD7A-4D59-B4DE-9414733EBD35}" dt="2024-03-14T09:20:09.990" v="4" actId="478"/>
          <pc:sldLayoutMkLst>
            <pc:docMk/>
            <pc:sldMasterMk cId="1948285671" sldId="2147483648"/>
            <pc:sldLayoutMk cId="3249848676" sldId="2147483664"/>
          </pc:sldLayoutMkLst>
          <pc:picChg chg="del">
            <ac:chgData name="Michael Funke" userId="adf325b3-d1af-4abb-b91f-e6070a3a7ae4" providerId="ADAL" clId="{CD65A01E-DD7A-4D59-B4DE-9414733EBD35}" dt="2024-03-14T09:20:09.990" v="4" actId="478"/>
            <ac:picMkLst>
              <pc:docMk/>
              <pc:sldMasterMk cId="1948285671" sldId="2147483648"/>
              <pc:sldLayoutMk cId="3249848676" sldId="2147483664"/>
              <ac:picMk id="9" creationId="{0ADE58FC-FFF6-C688-028C-3DA831FE3884}"/>
            </ac:picMkLst>
          </pc:picChg>
        </pc:sldLayoutChg>
        <pc:sldLayoutChg chg="delSp mod">
          <pc:chgData name="Michael Funke" userId="adf325b3-d1af-4abb-b91f-e6070a3a7ae4" providerId="ADAL" clId="{CD65A01E-DD7A-4D59-B4DE-9414733EBD35}" dt="2024-03-14T09:20:14.444" v="5" actId="478"/>
          <pc:sldLayoutMkLst>
            <pc:docMk/>
            <pc:sldMasterMk cId="1948285671" sldId="2147483648"/>
            <pc:sldLayoutMk cId="1533434924" sldId="2147483665"/>
          </pc:sldLayoutMkLst>
          <pc:picChg chg="del">
            <ac:chgData name="Michael Funke" userId="adf325b3-d1af-4abb-b91f-e6070a3a7ae4" providerId="ADAL" clId="{CD65A01E-DD7A-4D59-B4DE-9414733EBD35}" dt="2024-03-14T09:20:14.444" v="5" actId="478"/>
            <ac:picMkLst>
              <pc:docMk/>
              <pc:sldMasterMk cId="1948285671" sldId="2147483648"/>
              <pc:sldLayoutMk cId="1533434924" sldId="2147483665"/>
              <ac:picMk id="10" creationId="{7235B322-806A-C590-88D8-2D76FC3F8F99}"/>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539223C8-F53D-F5BE-9B6E-AA2719AC3B6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FF59E8D4-74C5-3F40-4321-BA11BAFB64F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F1B129-E4B5-497E-A56C-29AB5EABEDED}" type="datetimeFigureOut">
              <a:rPr lang="de-DE" smtClean="0"/>
              <a:t>14.03.2024</a:t>
            </a:fld>
            <a:endParaRPr lang="de-DE"/>
          </a:p>
        </p:txBody>
      </p:sp>
      <p:sp>
        <p:nvSpPr>
          <p:cNvPr id="4" name="Fußzeilenplatzhalter 3">
            <a:extLst>
              <a:ext uri="{FF2B5EF4-FFF2-40B4-BE49-F238E27FC236}">
                <a16:creationId xmlns:a16="http://schemas.microsoft.com/office/drawing/2014/main" id="{73FEB0ED-9E78-981C-92D0-6C83519F10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7818FEDC-57DD-65F6-41C4-C14923B01A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F74F5E-99CC-46C9-8597-5C809C3FB20F}" type="slidenum">
              <a:rPr lang="de-DE" smtClean="0"/>
              <a:t>‹Nr.›</a:t>
            </a:fld>
            <a:endParaRPr lang="de-DE"/>
          </a:p>
        </p:txBody>
      </p:sp>
    </p:spTree>
    <p:extLst>
      <p:ext uri="{BB962C8B-B14F-4D97-AF65-F5344CB8AC3E}">
        <p14:creationId xmlns:p14="http://schemas.microsoft.com/office/powerpoint/2010/main" val="2906845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49181B-DF5E-4A63-BBEC-5BB89A9897E9}" type="datetimeFigureOut">
              <a:rPr lang="de-DE" smtClean="0"/>
              <a:t>14.03.2024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2C43D8-1056-44A7-9214-288736AD881A}" type="slidenum">
              <a:rPr lang="de-DE" smtClean="0"/>
              <a:t>‹Nr.›</a:t>
            </a:fld>
            <a:endParaRPr lang="de-DE"/>
          </a:p>
        </p:txBody>
      </p:sp>
    </p:spTree>
    <p:extLst>
      <p:ext uri="{BB962C8B-B14F-4D97-AF65-F5344CB8AC3E}">
        <p14:creationId xmlns:p14="http://schemas.microsoft.com/office/powerpoint/2010/main" val="3986587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a:t>
            </a:fld>
            <a:endParaRPr lang="de-DE"/>
          </a:p>
        </p:txBody>
      </p:sp>
    </p:spTree>
    <p:extLst>
      <p:ext uri="{BB962C8B-B14F-4D97-AF65-F5344CB8AC3E}">
        <p14:creationId xmlns:p14="http://schemas.microsoft.com/office/powerpoint/2010/main" val="2480117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12</a:t>
            </a:fld>
            <a:endParaRPr lang="de-DE"/>
          </a:p>
        </p:txBody>
      </p:sp>
    </p:spTree>
    <p:extLst>
      <p:ext uri="{BB962C8B-B14F-4D97-AF65-F5344CB8AC3E}">
        <p14:creationId xmlns:p14="http://schemas.microsoft.com/office/powerpoint/2010/main" val="1454909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13</a:t>
            </a:fld>
            <a:endParaRPr lang="de-DE"/>
          </a:p>
        </p:txBody>
      </p:sp>
    </p:spTree>
    <p:extLst>
      <p:ext uri="{BB962C8B-B14F-4D97-AF65-F5344CB8AC3E}">
        <p14:creationId xmlns:p14="http://schemas.microsoft.com/office/powerpoint/2010/main" val="936837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14</a:t>
            </a:fld>
            <a:endParaRPr lang="de-DE"/>
          </a:p>
        </p:txBody>
      </p:sp>
    </p:spTree>
    <p:extLst>
      <p:ext uri="{BB962C8B-B14F-4D97-AF65-F5344CB8AC3E}">
        <p14:creationId xmlns:p14="http://schemas.microsoft.com/office/powerpoint/2010/main" val="3912490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Merke: Beim Kondensator ist alles anders.</a:t>
            </a:r>
          </a:p>
        </p:txBody>
      </p:sp>
      <p:sp>
        <p:nvSpPr>
          <p:cNvPr id="4" name="Foliennummernplatzhalter 3"/>
          <p:cNvSpPr>
            <a:spLocks noGrp="1"/>
          </p:cNvSpPr>
          <p:nvPr>
            <p:ph type="sldNum" sz="quarter" idx="5"/>
          </p:nvPr>
        </p:nvSpPr>
        <p:spPr/>
        <p:txBody>
          <a:bodyPr/>
          <a:lstStyle/>
          <a:p>
            <a:fld id="{A32C43D8-1056-44A7-9214-288736AD881A}" type="slidenum">
              <a:rPr lang="de-DE" smtClean="0"/>
              <a:t>15</a:t>
            </a:fld>
            <a:endParaRPr lang="de-DE"/>
          </a:p>
        </p:txBody>
      </p:sp>
    </p:spTree>
    <p:extLst>
      <p:ext uri="{BB962C8B-B14F-4D97-AF65-F5344CB8AC3E}">
        <p14:creationId xmlns:p14="http://schemas.microsoft.com/office/powerpoint/2010/main" val="4015080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Für Spulen und Kondensatoren gilt die gleiche Vorgehensweis, natürlich mit anderen Formeln.</a:t>
            </a:r>
          </a:p>
        </p:txBody>
      </p:sp>
      <p:sp>
        <p:nvSpPr>
          <p:cNvPr id="4" name="Foliennummernplatzhalter 3"/>
          <p:cNvSpPr>
            <a:spLocks noGrp="1"/>
          </p:cNvSpPr>
          <p:nvPr>
            <p:ph type="sldNum" sz="quarter" idx="5"/>
          </p:nvPr>
        </p:nvSpPr>
        <p:spPr/>
        <p:txBody>
          <a:bodyPr/>
          <a:lstStyle/>
          <a:p>
            <a:fld id="{A32C43D8-1056-44A7-9214-288736AD881A}" type="slidenum">
              <a:rPr lang="de-DE" smtClean="0"/>
              <a:t>16</a:t>
            </a:fld>
            <a:endParaRPr lang="de-DE"/>
          </a:p>
        </p:txBody>
      </p:sp>
    </p:spTree>
    <p:extLst>
      <p:ext uri="{BB962C8B-B14F-4D97-AF65-F5344CB8AC3E}">
        <p14:creationId xmlns:p14="http://schemas.microsoft.com/office/powerpoint/2010/main" val="949106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Für Spulen und Kondensatoren gilt die gleiche Vorgehensweis, natürlich mit anderen Formeln.</a:t>
            </a:r>
          </a:p>
        </p:txBody>
      </p:sp>
      <p:sp>
        <p:nvSpPr>
          <p:cNvPr id="4" name="Foliennummernplatzhalter 3"/>
          <p:cNvSpPr>
            <a:spLocks noGrp="1"/>
          </p:cNvSpPr>
          <p:nvPr>
            <p:ph type="sldNum" sz="quarter" idx="5"/>
          </p:nvPr>
        </p:nvSpPr>
        <p:spPr/>
        <p:txBody>
          <a:bodyPr/>
          <a:lstStyle/>
          <a:p>
            <a:fld id="{A32C43D8-1056-44A7-9214-288736AD881A}" type="slidenum">
              <a:rPr lang="de-DE" smtClean="0"/>
              <a:t>17</a:t>
            </a:fld>
            <a:endParaRPr lang="de-DE"/>
          </a:p>
        </p:txBody>
      </p:sp>
    </p:spTree>
    <p:extLst>
      <p:ext uri="{BB962C8B-B14F-4D97-AF65-F5344CB8AC3E}">
        <p14:creationId xmlns:p14="http://schemas.microsoft.com/office/powerpoint/2010/main" val="1428464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18</a:t>
            </a:fld>
            <a:endParaRPr lang="de-DE"/>
          </a:p>
        </p:txBody>
      </p:sp>
    </p:spTree>
    <p:extLst>
      <p:ext uri="{BB962C8B-B14F-4D97-AF65-F5344CB8AC3E}">
        <p14:creationId xmlns:p14="http://schemas.microsoft.com/office/powerpoint/2010/main" val="1582150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19</a:t>
            </a:fld>
            <a:endParaRPr lang="de-DE"/>
          </a:p>
        </p:txBody>
      </p:sp>
    </p:spTree>
    <p:extLst>
      <p:ext uri="{BB962C8B-B14F-4D97-AF65-F5344CB8AC3E}">
        <p14:creationId xmlns:p14="http://schemas.microsoft.com/office/powerpoint/2010/main" val="1970098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0" i="0" dirty="0">
                <a:solidFill>
                  <a:srgbClr val="333333"/>
                </a:solidFill>
                <a:effectLst/>
                <a:latin typeface="Titillium Web" panose="020F0502020204030204" pitchFamily="2" charset="0"/>
              </a:rPr>
              <a:t>Ein Ersatzschaltbild ist eine vereinfachte grafische Darstellung einer Schaltung, die sich elektrisch so wie die tatsächliche Schaltung verhält. In diesem Fall symbolisiert der Widerstand die Verluste der Bauteile und ist nicht Teil der Schaltung. </a:t>
            </a: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20</a:t>
            </a:fld>
            <a:endParaRPr lang="de-DE"/>
          </a:p>
        </p:txBody>
      </p:sp>
    </p:spTree>
    <p:extLst>
      <p:ext uri="{BB962C8B-B14F-4D97-AF65-F5344CB8AC3E}">
        <p14:creationId xmlns:p14="http://schemas.microsoft.com/office/powerpoint/2010/main" val="3203145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a:t>Wir sehen, dass </a:t>
            </a:r>
            <a:r>
              <a:rPr lang="de-DE" sz="1200" dirty="0">
                <a:solidFill>
                  <a:srgbClr val="FF0000"/>
                </a:solidFill>
              </a:rPr>
              <a:t>L</a:t>
            </a:r>
            <a:r>
              <a:rPr lang="de-DE" sz="1200" dirty="0"/>
              <a:t> und </a:t>
            </a:r>
            <a:r>
              <a:rPr lang="de-DE" sz="1200" dirty="0">
                <a:solidFill>
                  <a:srgbClr val="FF0000"/>
                </a:solidFill>
              </a:rPr>
              <a:t>C</a:t>
            </a:r>
            <a:r>
              <a:rPr lang="de-DE" sz="1200" dirty="0"/>
              <a:t> unter dem Bruchstrich stehen.</a:t>
            </a:r>
            <a:br>
              <a:rPr lang="de-DE" sz="1200" dirty="0"/>
            </a:br>
            <a:r>
              <a:rPr lang="de-DE" sz="1200" dirty="0"/>
              <a:t>Je </a:t>
            </a:r>
            <a:r>
              <a:rPr lang="de-DE" sz="1200" dirty="0">
                <a:solidFill>
                  <a:srgbClr val="FF0000"/>
                </a:solidFill>
              </a:rPr>
              <a:t>kleiner</a:t>
            </a:r>
            <a:r>
              <a:rPr lang="de-DE" sz="1200" dirty="0"/>
              <a:t> also L und C werden, desto </a:t>
            </a:r>
            <a:r>
              <a:rPr lang="de-DE" sz="1200" dirty="0">
                <a:solidFill>
                  <a:srgbClr val="FF0000"/>
                </a:solidFill>
              </a:rPr>
              <a:t>höher</a:t>
            </a:r>
            <a:r>
              <a:rPr lang="de-DE" sz="1200" dirty="0"/>
              <a:t> wird die </a:t>
            </a:r>
            <a:r>
              <a:rPr lang="de-DE" sz="1200" dirty="0">
                <a:solidFill>
                  <a:srgbClr val="FF0000"/>
                </a:solidFill>
              </a:rPr>
              <a:t>Frequenz</a:t>
            </a:r>
            <a:r>
              <a:rPr lang="de-DE" sz="1200" dirty="0"/>
              <a:t>. </a:t>
            </a:r>
            <a:br>
              <a:rPr lang="de-DE" sz="1200" dirty="0"/>
            </a:b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21</a:t>
            </a:fld>
            <a:endParaRPr lang="de-DE"/>
          </a:p>
        </p:txBody>
      </p:sp>
    </p:spTree>
    <p:extLst>
      <p:ext uri="{BB962C8B-B14F-4D97-AF65-F5344CB8AC3E}">
        <p14:creationId xmlns:p14="http://schemas.microsoft.com/office/powerpoint/2010/main" val="1608646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Darlegung der Struktur.</a:t>
            </a:r>
          </a:p>
        </p:txBody>
      </p:sp>
      <p:sp>
        <p:nvSpPr>
          <p:cNvPr id="4" name="Foliennummernplatzhalter 3"/>
          <p:cNvSpPr>
            <a:spLocks noGrp="1"/>
          </p:cNvSpPr>
          <p:nvPr>
            <p:ph type="sldNum" sz="quarter" idx="5"/>
          </p:nvPr>
        </p:nvSpPr>
        <p:spPr/>
        <p:txBody>
          <a:bodyPr/>
          <a:lstStyle/>
          <a:p>
            <a:fld id="{A32C43D8-1056-44A7-9214-288736AD881A}" type="slidenum">
              <a:rPr lang="de-DE" smtClean="0"/>
              <a:t>3</a:t>
            </a:fld>
            <a:endParaRPr lang="de-DE"/>
          </a:p>
        </p:txBody>
      </p:sp>
    </p:spTree>
    <p:extLst>
      <p:ext uri="{BB962C8B-B14F-4D97-AF65-F5344CB8AC3E}">
        <p14:creationId xmlns:p14="http://schemas.microsoft.com/office/powerpoint/2010/main" val="3640893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Übungsaufgaben werden getrennt ausgehändigt.</a:t>
            </a:r>
            <a:br>
              <a:rPr lang="de-DE" dirty="0"/>
            </a:b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22</a:t>
            </a:fld>
            <a:endParaRPr lang="de-DE"/>
          </a:p>
        </p:txBody>
      </p:sp>
    </p:spTree>
    <p:extLst>
      <p:ext uri="{BB962C8B-B14F-4D97-AF65-F5344CB8AC3E}">
        <p14:creationId xmlns:p14="http://schemas.microsoft.com/office/powerpoint/2010/main" val="14045262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Übungsaufgaben werden getrennt ausgehändigt.</a:t>
            </a:r>
            <a:br>
              <a:rPr lang="de-DE" dirty="0"/>
            </a:b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23</a:t>
            </a:fld>
            <a:endParaRPr lang="de-DE"/>
          </a:p>
        </p:txBody>
      </p:sp>
    </p:spTree>
    <p:extLst>
      <p:ext uri="{BB962C8B-B14F-4D97-AF65-F5344CB8AC3E}">
        <p14:creationId xmlns:p14="http://schemas.microsoft.com/office/powerpoint/2010/main" val="753845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Übungsaufgaben werden getrennt ausgehändigt.</a:t>
            </a:r>
            <a:br>
              <a:rPr lang="de-DE" dirty="0"/>
            </a:b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24</a:t>
            </a:fld>
            <a:endParaRPr lang="de-DE"/>
          </a:p>
        </p:txBody>
      </p:sp>
    </p:spTree>
    <p:extLst>
      <p:ext uri="{BB962C8B-B14F-4D97-AF65-F5344CB8AC3E}">
        <p14:creationId xmlns:p14="http://schemas.microsoft.com/office/powerpoint/2010/main" val="990468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Übungsaufgaben werden getrennt ausgehändigt.</a:t>
            </a:r>
            <a:br>
              <a:rPr lang="de-DE" dirty="0"/>
            </a:b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25</a:t>
            </a:fld>
            <a:endParaRPr lang="de-DE"/>
          </a:p>
        </p:txBody>
      </p:sp>
    </p:spTree>
    <p:extLst>
      <p:ext uri="{BB962C8B-B14F-4D97-AF65-F5344CB8AC3E}">
        <p14:creationId xmlns:p14="http://schemas.microsoft.com/office/powerpoint/2010/main" val="2078345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Übungsaufgaben werden getrennt ausgehändigt.</a:t>
            </a:r>
            <a:br>
              <a:rPr lang="de-DE" dirty="0"/>
            </a:b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26</a:t>
            </a:fld>
            <a:endParaRPr lang="de-DE"/>
          </a:p>
        </p:txBody>
      </p:sp>
    </p:spTree>
    <p:extLst>
      <p:ext uri="{BB962C8B-B14F-4D97-AF65-F5344CB8AC3E}">
        <p14:creationId xmlns:p14="http://schemas.microsoft.com/office/powerpoint/2010/main" val="36336313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Übungsaufgaben werden getrennt ausgehändigt.</a:t>
            </a:r>
            <a:br>
              <a:rPr lang="de-DE" dirty="0"/>
            </a:b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27</a:t>
            </a:fld>
            <a:endParaRPr lang="de-DE"/>
          </a:p>
        </p:txBody>
      </p:sp>
    </p:spTree>
    <p:extLst>
      <p:ext uri="{BB962C8B-B14F-4D97-AF65-F5344CB8AC3E}">
        <p14:creationId xmlns:p14="http://schemas.microsoft.com/office/powerpoint/2010/main" val="19840273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Übungsaufgaben werden getrennt ausgehändigt.</a:t>
            </a:r>
            <a:br>
              <a:rPr lang="de-DE" dirty="0"/>
            </a:b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28</a:t>
            </a:fld>
            <a:endParaRPr lang="de-DE"/>
          </a:p>
        </p:txBody>
      </p:sp>
    </p:spTree>
    <p:extLst>
      <p:ext uri="{BB962C8B-B14F-4D97-AF65-F5344CB8AC3E}">
        <p14:creationId xmlns:p14="http://schemas.microsoft.com/office/powerpoint/2010/main" val="13597332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Übungsaufgaben werden getrennt ausgehändigt.</a:t>
            </a:r>
            <a:br>
              <a:rPr lang="de-DE" dirty="0"/>
            </a:b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29</a:t>
            </a:fld>
            <a:endParaRPr lang="de-DE"/>
          </a:p>
        </p:txBody>
      </p:sp>
    </p:spTree>
    <p:extLst>
      <p:ext uri="{BB962C8B-B14F-4D97-AF65-F5344CB8AC3E}">
        <p14:creationId xmlns:p14="http://schemas.microsoft.com/office/powerpoint/2010/main" val="32862246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Übungsaufgaben werden getrennt ausgehändigt.</a:t>
            </a:r>
            <a:br>
              <a:rPr lang="de-DE" dirty="0"/>
            </a:br>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30</a:t>
            </a:fld>
            <a:endParaRPr lang="de-DE"/>
          </a:p>
        </p:txBody>
      </p:sp>
    </p:spTree>
    <p:extLst>
      <p:ext uri="{BB962C8B-B14F-4D97-AF65-F5344CB8AC3E}">
        <p14:creationId xmlns:p14="http://schemas.microsoft.com/office/powerpoint/2010/main" val="33151373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31</a:t>
            </a:fld>
            <a:endParaRPr lang="de-DE"/>
          </a:p>
        </p:txBody>
      </p:sp>
    </p:spTree>
    <p:extLst>
      <p:ext uri="{BB962C8B-B14F-4D97-AF65-F5344CB8AC3E}">
        <p14:creationId xmlns:p14="http://schemas.microsoft.com/office/powerpoint/2010/main" val="2594909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Deswegen ist Benennung hier B anstelle von R, L und C.</a:t>
            </a:r>
          </a:p>
        </p:txBody>
      </p:sp>
      <p:sp>
        <p:nvSpPr>
          <p:cNvPr id="4" name="Foliennummernplatzhalter 3"/>
          <p:cNvSpPr>
            <a:spLocks noGrp="1"/>
          </p:cNvSpPr>
          <p:nvPr>
            <p:ph type="sldNum" sz="quarter" idx="5"/>
          </p:nvPr>
        </p:nvSpPr>
        <p:spPr/>
        <p:txBody>
          <a:bodyPr/>
          <a:lstStyle/>
          <a:p>
            <a:fld id="{A32C43D8-1056-44A7-9214-288736AD881A}" type="slidenum">
              <a:rPr lang="de-DE" smtClean="0"/>
              <a:t>5</a:t>
            </a:fld>
            <a:endParaRPr lang="de-DE"/>
          </a:p>
        </p:txBody>
      </p:sp>
    </p:spTree>
    <p:extLst>
      <p:ext uri="{BB962C8B-B14F-4D97-AF65-F5344CB8AC3E}">
        <p14:creationId xmlns:p14="http://schemas.microsoft.com/office/powerpoint/2010/main" val="3675178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6</a:t>
            </a:fld>
            <a:endParaRPr lang="de-DE"/>
          </a:p>
        </p:txBody>
      </p:sp>
    </p:spTree>
    <p:extLst>
      <p:ext uri="{BB962C8B-B14F-4D97-AF65-F5344CB8AC3E}">
        <p14:creationId xmlns:p14="http://schemas.microsoft.com/office/powerpoint/2010/main" val="1187228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7</a:t>
            </a:fld>
            <a:endParaRPr lang="de-DE"/>
          </a:p>
        </p:txBody>
      </p:sp>
    </p:spTree>
    <p:extLst>
      <p:ext uri="{BB962C8B-B14F-4D97-AF65-F5344CB8AC3E}">
        <p14:creationId xmlns:p14="http://schemas.microsoft.com/office/powerpoint/2010/main" val="917514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8</a:t>
            </a:fld>
            <a:endParaRPr lang="de-DE"/>
          </a:p>
        </p:txBody>
      </p:sp>
    </p:spTree>
    <p:extLst>
      <p:ext uri="{BB962C8B-B14F-4D97-AF65-F5344CB8AC3E}">
        <p14:creationId xmlns:p14="http://schemas.microsoft.com/office/powerpoint/2010/main" val="1175160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9</a:t>
            </a:fld>
            <a:endParaRPr lang="de-DE"/>
          </a:p>
        </p:txBody>
      </p:sp>
    </p:spTree>
    <p:extLst>
      <p:ext uri="{BB962C8B-B14F-4D97-AF65-F5344CB8AC3E}">
        <p14:creationId xmlns:p14="http://schemas.microsoft.com/office/powerpoint/2010/main" val="607267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32C43D8-1056-44A7-9214-288736AD881A}" type="slidenum">
              <a:rPr lang="de-DE" smtClean="0"/>
              <a:t>10</a:t>
            </a:fld>
            <a:endParaRPr lang="de-DE"/>
          </a:p>
        </p:txBody>
      </p:sp>
    </p:spTree>
    <p:extLst>
      <p:ext uri="{BB962C8B-B14F-4D97-AF65-F5344CB8AC3E}">
        <p14:creationId xmlns:p14="http://schemas.microsoft.com/office/powerpoint/2010/main" val="1072171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Deswegen ist Benennung hier B anstelle von R, L und C.</a:t>
            </a:r>
          </a:p>
        </p:txBody>
      </p:sp>
      <p:sp>
        <p:nvSpPr>
          <p:cNvPr id="4" name="Foliennummernplatzhalter 3"/>
          <p:cNvSpPr>
            <a:spLocks noGrp="1"/>
          </p:cNvSpPr>
          <p:nvPr>
            <p:ph type="sldNum" sz="quarter" idx="5"/>
          </p:nvPr>
        </p:nvSpPr>
        <p:spPr/>
        <p:txBody>
          <a:bodyPr/>
          <a:lstStyle/>
          <a:p>
            <a:fld id="{A32C43D8-1056-44A7-9214-288736AD881A}" type="slidenum">
              <a:rPr lang="de-DE" smtClean="0"/>
              <a:t>11</a:t>
            </a:fld>
            <a:endParaRPr lang="de-DE"/>
          </a:p>
        </p:txBody>
      </p:sp>
    </p:spTree>
    <p:extLst>
      <p:ext uri="{BB962C8B-B14F-4D97-AF65-F5344CB8AC3E}">
        <p14:creationId xmlns:p14="http://schemas.microsoft.com/office/powerpoint/2010/main" val="2650178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14" name="Grafik 13" descr="Ein Bild, das Diagramm enthält.&#10;&#10;Automatisch generierte Beschreibung">
            <a:extLst>
              <a:ext uri="{FF2B5EF4-FFF2-40B4-BE49-F238E27FC236}">
                <a16:creationId xmlns:a16="http://schemas.microsoft.com/office/drawing/2014/main" id="{FB4B6981-FF3C-8C25-51CB-199FEAC114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01350"/>
            <a:ext cx="7461849" cy="3593496"/>
          </a:xfrm>
          <a:prstGeom prst="roundRect">
            <a:avLst>
              <a:gd name="adj" fmla="val 0"/>
            </a:avLst>
          </a:prstGeom>
        </p:spPr>
      </p:pic>
      <p:sp>
        <p:nvSpPr>
          <p:cNvPr id="8" name="Freeform: Shape 6">
            <a:extLst>
              <a:ext uri="{FF2B5EF4-FFF2-40B4-BE49-F238E27FC236}">
                <a16:creationId xmlns:a16="http://schemas.microsoft.com/office/drawing/2014/main" id="{C47DAB15-A07D-74E4-61EC-4D991ED7B863}"/>
              </a:ext>
            </a:extLst>
          </p:cNvPr>
          <p:cNvSpPr/>
          <p:nvPr userDrawn="1"/>
        </p:nvSpPr>
        <p:spPr>
          <a:xfrm flipH="1">
            <a:off x="3189117" y="5065715"/>
            <a:ext cx="9002883" cy="1806315"/>
          </a:xfrm>
          <a:prstGeom prst="round1Rect">
            <a:avLst>
              <a:gd name="adj" fmla="val 7538"/>
            </a:avLst>
          </a:prstGeom>
          <a:solidFill>
            <a:srgbClr val="00B2C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el 1">
            <a:extLst>
              <a:ext uri="{FF2B5EF4-FFF2-40B4-BE49-F238E27FC236}">
                <a16:creationId xmlns:a16="http://schemas.microsoft.com/office/drawing/2014/main" id="{0E5D2447-328F-BEA1-8268-78796C7F4663}"/>
              </a:ext>
            </a:extLst>
          </p:cNvPr>
          <p:cNvSpPr>
            <a:spLocks noGrp="1"/>
          </p:cNvSpPr>
          <p:nvPr>
            <p:ph type="ctrTitle"/>
          </p:nvPr>
        </p:nvSpPr>
        <p:spPr>
          <a:xfrm>
            <a:off x="3761117" y="5287992"/>
            <a:ext cx="7737894" cy="810883"/>
          </a:xfrm>
        </p:spPr>
        <p:txBody>
          <a:bodyPr anchor="b">
            <a:normAutofit/>
          </a:bodyPr>
          <a:lstStyle>
            <a:lvl1pPr algn="l">
              <a:defRPr sz="3200">
                <a:solidFill>
                  <a:srgbClr val="F2F2F2"/>
                </a:solidFill>
              </a:defRPr>
            </a:lvl1pPr>
          </a:lstStyle>
          <a:p>
            <a:r>
              <a:rPr lang="de-DE" dirty="0"/>
              <a:t>Mastertitelformat bearbeiten</a:t>
            </a:r>
          </a:p>
        </p:txBody>
      </p:sp>
      <p:sp>
        <p:nvSpPr>
          <p:cNvPr id="3" name="Untertitel 2">
            <a:extLst>
              <a:ext uri="{FF2B5EF4-FFF2-40B4-BE49-F238E27FC236}">
                <a16:creationId xmlns:a16="http://schemas.microsoft.com/office/drawing/2014/main" id="{9ABE1873-8D07-C99A-1E26-58A225501671}"/>
              </a:ext>
            </a:extLst>
          </p:cNvPr>
          <p:cNvSpPr>
            <a:spLocks noGrp="1"/>
          </p:cNvSpPr>
          <p:nvPr>
            <p:ph type="subTitle" idx="1"/>
          </p:nvPr>
        </p:nvSpPr>
        <p:spPr>
          <a:xfrm>
            <a:off x="3761117" y="6171742"/>
            <a:ext cx="7737894" cy="435634"/>
          </a:xfrm>
        </p:spPr>
        <p:txBody>
          <a:bodyPr>
            <a:normAutofit/>
          </a:bodyPr>
          <a:lstStyle>
            <a:lvl1pPr marL="0" indent="0" algn="l">
              <a:buNone/>
              <a:defRPr sz="1800">
                <a:solidFill>
                  <a:srgbClr val="F2F2F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Tree>
    <p:extLst>
      <p:ext uri="{BB962C8B-B14F-4D97-AF65-F5344CB8AC3E}">
        <p14:creationId xmlns:p14="http://schemas.microsoft.com/office/powerpoint/2010/main" val="420019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5C1F7B-9946-C2D8-16B7-6FA28860C2A4}"/>
              </a:ext>
            </a:extLst>
          </p:cNvPr>
          <p:cNvSpPr>
            <a:spLocks noGrp="1"/>
          </p:cNvSpPr>
          <p:nvPr>
            <p:ph type="title"/>
          </p:nvPr>
        </p:nvSpPr>
        <p:spPr>
          <a:xfrm>
            <a:off x="838200" y="733246"/>
            <a:ext cx="10515600" cy="900000"/>
          </a:xfrm>
        </p:spPr>
        <p:txBody>
          <a:bodyPr/>
          <a:lstStyle/>
          <a:p>
            <a:r>
              <a:rPr lang="de-DE" dirty="0"/>
              <a:t>Mastertitelformat bearbeiten</a:t>
            </a:r>
          </a:p>
        </p:txBody>
      </p:sp>
      <p:sp>
        <p:nvSpPr>
          <p:cNvPr id="3" name="Inhaltsplatzhalter 2">
            <a:extLst>
              <a:ext uri="{FF2B5EF4-FFF2-40B4-BE49-F238E27FC236}">
                <a16:creationId xmlns:a16="http://schemas.microsoft.com/office/drawing/2014/main" id="{61DF328A-2724-2162-79E6-59EC01D41EC4}"/>
              </a:ext>
            </a:extLst>
          </p:cNvPr>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Inhaltsplatzhalter 7">
            <a:extLst>
              <a:ext uri="{FF2B5EF4-FFF2-40B4-BE49-F238E27FC236}">
                <a16:creationId xmlns:a16="http://schemas.microsoft.com/office/drawing/2014/main" id="{9802494C-103B-A4EF-6E70-CF236CC7B6A4}"/>
              </a:ext>
            </a:extLst>
          </p:cNvPr>
          <p:cNvSpPr>
            <a:spLocks noGrp="1"/>
          </p:cNvSpPr>
          <p:nvPr>
            <p:ph sz="quarter" idx="13"/>
          </p:nvPr>
        </p:nvSpPr>
        <p:spPr>
          <a:xfrm>
            <a:off x="838200" y="422275"/>
            <a:ext cx="9597272" cy="258762"/>
          </a:xfrm>
        </p:spPr>
        <p:txBody>
          <a:bodyPr/>
          <a:lstStyle>
            <a:lvl1pPr marL="0" indent="0">
              <a:buNone/>
              <a:defRPr sz="1400">
                <a:solidFill>
                  <a:srgbClr val="000000"/>
                </a:solidFill>
              </a:defRPr>
            </a:lvl1pPr>
          </a:lstStyle>
          <a:p>
            <a:pPr lvl="0"/>
            <a:r>
              <a:rPr lang="de-DE" dirty="0"/>
              <a:t>Mastertextformat bearbeiten</a:t>
            </a:r>
          </a:p>
        </p:txBody>
      </p:sp>
      <p:cxnSp>
        <p:nvCxnSpPr>
          <p:cNvPr id="9" name="Gerade Verbindung 10">
            <a:extLst>
              <a:ext uri="{FF2B5EF4-FFF2-40B4-BE49-F238E27FC236}">
                <a16:creationId xmlns:a16="http://schemas.microsoft.com/office/drawing/2014/main" id="{943DDD58-4EAE-C4DD-ADB9-C4866011EC80}"/>
              </a:ext>
            </a:extLst>
          </p:cNvPr>
          <p:cNvCxnSpPr>
            <a:cxnSpLocks/>
          </p:cNvCxnSpPr>
          <p:nvPr userDrawn="1"/>
        </p:nvCxnSpPr>
        <p:spPr>
          <a:xfrm>
            <a:off x="-17252" y="1675926"/>
            <a:ext cx="4572000" cy="0"/>
          </a:xfrm>
          <a:prstGeom prst="line">
            <a:avLst/>
          </a:prstGeom>
          <a:ln w="63500" cap="rnd" cmpd="sng">
            <a:solidFill>
              <a:srgbClr val="00B2C9"/>
            </a:solidFill>
            <a:prstDash val="solid"/>
          </a:ln>
        </p:spPr>
        <p:style>
          <a:lnRef idx="1">
            <a:schemeClr val="accent1"/>
          </a:lnRef>
          <a:fillRef idx="0">
            <a:schemeClr val="accent1"/>
          </a:fillRef>
          <a:effectRef idx="0">
            <a:schemeClr val="accent1"/>
          </a:effectRef>
          <a:fontRef idx="minor">
            <a:schemeClr val="tx1"/>
          </a:fontRef>
        </p:style>
      </p:cxnSp>
      <p:sp>
        <p:nvSpPr>
          <p:cNvPr id="11" name="Datumsplatzhalter 10">
            <a:extLst>
              <a:ext uri="{FF2B5EF4-FFF2-40B4-BE49-F238E27FC236}">
                <a16:creationId xmlns:a16="http://schemas.microsoft.com/office/drawing/2014/main" id="{F8324B5D-1E2E-9D20-B920-76D5FBFB6ECD}"/>
              </a:ext>
            </a:extLst>
          </p:cNvPr>
          <p:cNvSpPr>
            <a:spLocks noGrp="1"/>
          </p:cNvSpPr>
          <p:nvPr>
            <p:ph type="dt" sz="half" idx="14"/>
          </p:nvPr>
        </p:nvSpPr>
        <p:spPr/>
        <p:txBody>
          <a:bodyPr/>
          <a:lstStyle/>
          <a:p>
            <a:endParaRPr lang="de-DE"/>
          </a:p>
        </p:txBody>
      </p:sp>
      <p:sp>
        <p:nvSpPr>
          <p:cNvPr id="12" name="Fußzeilenplatzhalter 11">
            <a:extLst>
              <a:ext uri="{FF2B5EF4-FFF2-40B4-BE49-F238E27FC236}">
                <a16:creationId xmlns:a16="http://schemas.microsoft.com/office/drawing/2014/main" id="{74E10C40-43E5-3D78-CB44-92721D0B66D2}"/>
              </a:ext>
            </a:extLst>
          </p:cNvPr>
          <p:cNvSpPr>
            <a:spLocks noGrp="1"/>
          </p:cNvSpPr>
          <p:nvPr>
            <p:ph type="ftr" sz="quarter" idx="15"/>
          </p:nvPr>
        </p:nvSpPr>
        <p:spPr/>
        <p:txBody>
          <a:bodyPr/>
          <a:lstStyle/>
          <a:p>
            <a:endParaRPr lang="de-DE"/>
          </a:p>
        </p:txBody>
      </p:sp>
      <p:sp>
        <p:nvSpPr>
          <p:cNvPr id="13" name="Foliennummernplatzhalter 12">
            <a:extLst>
              <a:ext uri="{FF2B5EF4-FFF2-40B4-BE49-F238E27FC236}">
                <a16:creationId xmlns:a16="http://schemas.microsoft.com/office/drawing/2014/main" id="{22A083AE-6C83-5ED0-D9C0-1D030E59CC0B}"/>
              </a:ext>
            </a:extLst>
          </p:cNvPr>
          <p:cNvSpPr>
            <a:spLocks noGrp="1"/>
          </p:cNvSpPr>
          <p:nvPr>
            <p:ph type="sldNum" sz="quarter" idx="16"/>
          </p:nvPr>
        </p:nvSpPr>
        <p:spPr/>
        <p:txBody>
          <a:bodyPr/>
          <a:lstStyle/>
          <a:p>
            <a:r>
              <a:rPr lang="de-DE" dirty="0"/>
              <a:t>Folie </a:t>
            </a:r>
            <a:fld id="{60BB86F7-4462-48C5-9229-2B850C4876FF}" type="slidenum">
              <a:rPr lang="de-DE" smtClean="0"/>
              <a:pPr/>
              <a:t>‹Nr.›</a:t>
            </a:fld>
            <a:r>
              <a:rPr lang="de-DE" dirty="0"/>
              <a:t> von 33</a:t>
            </a:r>
          </a:p>
        </p:txBody>
      </p:sp>
    </p:spTree>
    <p:extLst>
      <p:ext uri="{BB962C8B-B14F-4D97-AF65-F5344CB8AC3E}">
        <p14:creationId xmlns:p14="http://schemas.microsoft.com/office/powerpoint/2010/main" val="2663494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3B51B2-0F64-85C0-0E49-4B8AC61008AD}"/>
              </a:ext>
            </a:extLst>
          </p:cNvPr>
          <p:cNvSpPr>
            <a:spLocks noGrp="1"/>
          </p:cNvSpPr>
          <p:nvPr>
            <p:ph type="title"/>
          </p:nvPr>
        </p:nvSpPr>
        <p:spPr>
          <a:xfrm>
            <a:off x="838200" y="732796"/>
            <a:ext cx="10515600" cy="900000"/>
          </a:xfrm>
        </p:spPr>
        <p:txBody>
          <a:bodyPr/>
          <a:lstStyle/>
          <a:p>
            <a:r>
              <a:rPr lang="de-DE" dirty="0"/>
              <a:t>Mastertitelformat bearbeiten</a:t>
            </a:r>
          </a:p>
        </p:txBody>
      </p:sp>
      <p:sp>
        <p:nvSpPr>
          <p:cNvPr id="3" name="Inhaltsplatzhalter 2">
            <a:extLst>
              <a:ext uri="{FF2B5EF4-FFF2-40B4-BE49-F238E27FC236}">
                <a16:creationId xmlns:a16="http://schemas.microsoft.com/office/drawing/2014/main" id="{71152318-9BEF-1BDD-3619-B48C77E19A3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24B77EA-5575-A368-443F-82602B46093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cxnSp>
        <p:nvCxnSpPr>
          <p:cNvPr id="8" name="Gerade Verbindung 10">
            <a:extLst>
              <a:ext uri="{FF2B5EF4-FFF2-40B4-BE49-F238E27FC236}">
                <a16:creationId xmlns:a16="http://schemas.microsoft.com/office/drawing/2014/main" id="{C21A4075-60A4-5459-2420-971A8626FCB9}"/>
              </a:ext>
            </a:extLst>
          </p:cNvPr>
          <p:cNvCxnSpPr>
            <a:cxnSpLocks/>
          </p:cNvCxnSpPr>
          <p:nvPr userDrawn="1"/>
        </p:nvCxnSpPr>
        <p:spPr>
          <a:xfrm>
            <a:off x="-17252" y="1675926"/>
            <a:ext cx="4572000" cy="0"/>
          </a:xfrm>
          <a:prstGeom prst="line">
            <a:avLst/>
          </a:prstGeom>
          <a:ln w="63500" cap="rnd" cmpd="sng">
            <a:solidFill>
              <a:srgbClr val="00B2C9"/>
            </a:solidFill>
            <a:prstDash val="solid"/>
          </a:ln>
        </p:spPr>
        <p:style>
          <a:lnRef idx="1">
            <a:schemeClr val="accent1"/>
          </a:lnRef>
          <a:fillRef idx="0">
            <a:schemeClr val="accent1"/>
          </a:fillRef>
          <a:effectRef idx="0">
            <a:schemeClr val="accent1"/>
          </a:effectRef>
          <a:fontRef idx="minor">
            <a:schemeClr val="tx1"/>
          </a:fontRef>
        </p:style>
      </p:cxnSp>
      <p:sp>
        <p:nvSpPr>
          <p:cNvPr id="9" name="Inhaltsplatzhalter 7">
            <a:extLst>
              <a:ext uri="{FF2B5EF4-FFF2-40B4-BE49-F238E27FC236}">
                <a16:creationId xmlns:a16="http://schemas.microsoft.com/office/drawing/2014/main" id="{A415A320-E715-9BD2-C0BC-DEB58B58FF4A}"/>
              </a:ext>
            </a:extLst>
          </p:cNvPr>
          <p:cNvSpPr>
            <a:spLocks noGrp="1"/>
          </p:cNvSpPr>
          <p:nvPr>
            <p:ph sz="quarter" idx="13"/>
          </p:nvPr>
        </p:nvSpPr>
        <p:spPr>
          <a:xfrm>
            <a:off x="836762" y="422275"/>
            <a:ext cx="9635706" cy="258762"/>
          </a:xfrm>
        </p:spPr>
        <p:txBody>
          <a:bodyPr/>
          <a:lstStyle>
            <a:lvl1pPr marL="0" indent="0">
              <a:buNone/>
              <a:defRPr sz="1400">
                <a:solidFill>
                  <a:srgbClr val="000000"/>
                </a:solidFill>
              </a:defRPr>
            </a:lvl1pPr>
          </a:lstStyle>
          <a:p>
            <a:pPr lvl="0"/>
            <a:r>
              <a:rPr lang="de-DE" dirty="0"/>
              <a:t>Mastertextformat bearbeiten</a:t>
            </a:r>
          </a:p>
        </p:txBody>
      </p:sp>
      <p:sp>
        <p:nvSpPr>
          <p:cNvPr id="11" name="Datumsplatzhalter 10">
            <a:extLst>
              <a:ext uri="{FF2B5EF4-FFF2-40B4-BE49-F238E27FC236}">
                <a16:creationId xmlns:a16="http://schemas.microsoft.com/office/drawing/2014/main" id="{C3CA233C-5EDD-E4EE-8461-CE5C4D15D5FC}"/>
              </a:ext>
            </a:extLst>
          </p:cNvPr>
          <p:cNvSpPr>
            <a:spLocks noGrp="1"/>
          </p:cNvSpPr>
          <p:nvPr>
            <p:ph type="dt" sz="half" idx="14"/>
          </p:nvPr>
        </p:nvSpPr>
        <p:spPr/>
        <p:txBody>
          <a:bodyPr/>
          <a:lstStyle/>
          <a:p>
            <a:endParaRPr lang="de-DE"/>
          </a:p>
        </p:txBody>
      </p:sp>
      <p:sp>
        <p:nvSpPr>
          <p:cNvPr id="12" name="Fußzeilenplatzhalter 11">
            <a:extLst>
              <a:ext uri="{FF2B5EF4-FFF2-40B4-BE49-F238E27FC236}">
                <a16:creationId xmlns:a16="http://schemas.microsoft.com/office/drawing/2014/main" id="{877FB24A-AB35-4B31-0834-EBAE1DFE5974}"/>
              </a:ext>
            </a:extLst>
          </p:cNvPr>
          <p:cNvSpPr>
            <a:spLocks noGrp="1"/>
          </p:cNvSpPr>
          <p:nvPr>
            <p:ph type="ftr" sz="quarter" idx="15"/>
          </p:nvPr>
        </p:nvSpPr>
        <p:spPr/>
        <p:txBody>
          <a:bodyPr/>
          <a:lstStyle/>
          <a:p>
            <a:endParaRPr lang="de-DE"/>
          </a:p>
        </p:txBody>
      </p:sp>
      <p:sp>
        <p:nvSpPr>
          <p:cNvPr id="13" name="Foliennummernplatzhalter 12">
            <a:extLst>
              <a:ext uri="{FF2B5EF4-FFF2-40B4-BE49-F238E27FC236}">
                <a16:creationId xmlns:a16="http://schemas.microsoft.com/office/drawing/2014/main" id="{1934F1D5-7776-0774-3234-902CAA294F1A}"/>
              </a:ext>
            </a:extLst>
          </p:cNvPr>
          <p:cNvSpPr>
            <a:spLocks noGrp="1"/>
          </p:cNvSpPr>
          <p:nvPr>
            <p:ph type="sldNum" sz="quarter" idx="16"/>
          </p:nvPr>
        </p:nvSpPr>
        <p:spPr/>
        <p:txBody>
          <a:bodyPr/>
          <a:lstStyle/>
          <a:p>
            <a:r>
              <a:rPr lang="de-DE" dirty="0"/>
              <a:t>Folie </a:t>
            </a:r>
            <a:fld id="{60BB86F7-4462-48C5-9229-2B850C4876FF}" type="slidenum">
              <a:rPr lang="de-DE" smtClean="0"/>
              <a:pPr/>
              <a:t>‹Nr.›</a:t>
            </a:fld>
            <a:r>
              <a:rPr lang="de-DE" dirty="0"/>
              <a:t> von 33</a:t>
            </a:r>
          </a:p>
        </p:txBody>
      </p:sp>
    </p:spTree>
    <p:extLst>
      <p:ext uri="{BB962C8B-B14F-4D97-AF65-F5344CB8AC3E}">
        <p14:creationId xmlns:p14="http://schemas.microsoft.com/office/powerpoint/2010/main" val="381698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07939A-018E-889C-2E9C-BDC83D1B2DE3}"/>
              </a:ext>
            </a:extLst>
          </p:cNvPr>
          <p:cNvSpPr>
            <a:spLocks noGrp="1"/>
          </p:cNvSpPr>
          <p:nvPr>
            <p:ph type="title"/>
          </p:nvPr>
        </p:nvSpPr>
        <p:spPr>
          <a:xfrm>
            <a:off x="838200" y="733246"/>
            <a:ext cx="10515600" cy="900000"/>
          </a:xfrm>
        </p:spPr>
        <p:txBody>
          <a:bodyPr/>
          <a:lstStyle/>
          <a:p>
            <a:r>
              <a:rPr lang="de-DE" dirty="0"/>
              <a:t>Mastertitelformat bearbeiten</a:t>
            </a:r>
          </a:p>
        </p:txBody>
      </p:sp>
      <p:cxnSp>
        <p:nvCxnSpPr>
          <p:cNvPr id="6" name="Gerade Verbindung 10">
            <a:extLst>
              <a:ext uri="{FF2B5EF4-FFF2-40B4-BE49-F238E27FC236}">
                <a16:creationId xmlns:a16="http://schemas.microsoft.com/office/drawing/2014/main" id="{89CE6AA0-3C8B-EC10-0E27-5851A6C27292}"/>
              </a:ext>
            </a:extLst>
          </p:cNvPr>
          <p:cNvCxnSpPr>
            <a:cxnSpLocks/>
          </p:cNvCxnSpPr>
          <p:nvPr userDrawn="1"/>
        </p:nvCxnSpPr>
        <p:spPr>
          <a:xfrm>
            <a:off x="-17252" y="1675926"/>
            <a:ext cx="4572000" cy="0"/>
          </a:xfrm>
          <a:prstGeom prst="line">
            <a:avLst/>
          </a:prstGeom>
          <a:ln w="63500" cap="rnd" cmpd="sng">
            <a:solidFill>
              <a:srgbClr val="00B2C9"/>
            </a:solidFill>
            <a:prstDash val="solid"/>
          </a:ln>
        </p:spPr>
        <p:style>
          <a:lnRef idx="1">
            <a:schemeClr val="accent1"/>
          </a:lnRef>
          <a:fillRef idx="0">
            <a:schemeClr val="accent1"/>
          </a:fillRef>
          <a:effectRef idx="0">
            <a:schemeClr val="accent1"/>
          </a:effectRef>
          <a:fontRef idx="minor">
            <a:schemeClr val="tx1"/>
          </a:fontRef>
        </p:style>
      </p:cxnSp>
      <p:sp>
        <p:nvSpPr>
          <p:cNvPr id="7" name="Inhaltsplatzhalter 7">
            <a:extLst>
              <a:ext uri="{FF2B5EF4-FFF2-40B4-BE49-F238E27FC236}">
                <a16:creationId xmlns:a16="http://schemas.microsoft.com/office/drawing/2014/main" id="{6BE16226-6344-C6C6-7D88-CBA333163F89}"/>
              </a:ext>
            </a:extLst>
          </p:cNvPr>
          <p:cNvSpPr>
            <a:spLocks noGrp="1"/>
          </p:cNvSpPr>
          <p:nvPr>
            <p:ph sz="quarter" idx="13"/>
          </p:nvPr>
        </p:nvSpPr>
        <p:spPr>
          <a:xfrm>
            <a:off x="836762" y="422275"/>
            <a:ext cx="9635706" cy="258762"/>
          </a:xfrm>
        </p:spPr>
        <p:txBody>
          <a:bodyPr/>
          <a:lstStyle>
            <a:lvl1pPr marL="0" indent="0">
              <a:buNone/>
              <a:defRPr sz="1400">
                <a:solidFill>
                  <a:srgbClr val="000000"/>
                </a:solidFill>
              </a:defRPr>
            </a:lvl1pPr>
          </a:lstStyle>
          <a:p>
            <a:pPr lvl="0"/>
            <a:r>
              <a:rPr lang="de-DE" dirty="0"/>
              <a:t>Mastertextformat bearbeiten</a:t>
            </a:r>
          </a:p>
        </p:txBody>
      </p:sp>
      <p:sp>
        <p:nvSpPr>
          <p:cNvPr id="9" name="Datumsplatzhalter 8">
            <a:extLst>
              <a:ext uri="{FF2B5EF4-FFF2-40B4-BE49-F238E27FC236}">
                <a16:creationId xmlns:a16="http://schemas.microsoft.com/office/drawing/2014/main" id="{36EB5F3E-F090-F49C-6D71-1EA30FCDD54A}"/>
              </a:ext>
            </a:extLst>
          </p:cNvPr>
          <p:cNvSpPr>
            <a:spLocks noGrp="1"/>
          </p:cNvSpPr>
          <p:nvPr>
            <p:ph type="dt" sz="half" idx="14"/>
          </p:nvPr>
        </p:nvSpPr>
        <p:spPr/>
        <p:txBody>
          <a:bodyPr/>
          <a:lstStyle/>
          <a:p>
            <a:endParaRPr lang="de-DE"/>
          </a:p>
        </p:txBody>
      </p:sp>
      <p:sp>
        <p:nvSpPr>
          <p:cNvPr id="10" name="Fußzeilenplatzhalter 9">
            <a:extLst>
              <a:ext uri="{FF2B5EF4-FFF2-40B4-BE49-F238E27FC236}">
                <a16:creationId xmlns:a16="http://schemas.microsoft.com/office/drawing/2014/main" id="{79E24F81-8D90-F49D-594E-AFBC219F0F15}"/>
              </a:ext>
            </a:extLst>
          </p:cNvPr>
          <p:cNvSpPr>
            <a:spLocks noGrp="1"/>
          </p:cNvSpPr>
          <p:nvPr>
            <p:ph type="ftr" sz="quarter" idx="15"/>
          </p:nvPr>
        </p:nvSpPr>
        <p:spPr/>
        <p:txBody>
          <a:bodyPr/>
          <a:lstStyle/>
          <a:p>
            <a:endParaRPr lang="de-DE"/>
          </a:p>
        </p:txBody>
      </p:sp>
      <p:sp>
        <p:nvSpPr>
          <p:cNvPr id="11" name="Foliennummernplatzhalter 10">
            <a:extLst>
              <a:ext uri="{FF2B5EF4-FFF2-40B4-BE49-F238E27FC236}">
                <a16:creationId xmlns:a16="http://schemas.microsoft.com/office/drawing/2014/main" id="{0B79272B-A74D-320D-3B01-D86477C25435}"/>
              </a:ext>
            </a:extLst>
          </p:cNvPr>
          <p:cNvSpPr>
            <a:spLocks noGrp="1"/>
          </p:cNvSpPr>
          <p:nvPr>
            <p:ph type="sldNum" sz="quarter" idx="16"/>
          </p:nvPr>
        </p:nvSpPr>
        <p:spPr/>
        <p:txBody>
          <a:bodyPr/>
          <a:lstStyle/>
          <a:p>
            <a:r>
              <a:rPr lang="de-DE" dirty="0"/>
              <a:t>Folie </a:t>
            </a:r>
            <a:fld id="{60BB86F7-4462-48C5-9229-2B850C4876FF}" type="slidenum">
              <a:rPr lang="de-DE" smtClean="0"/>
              <a:pPr/>
              <a:t>‹Nr.›</a:t>
            </a:fld>
            <a:r>
              <a:rPr lang="de-DE" dirty="0"/>
              <a:t> von 33</a:t>
            </a:r>
          </a:p>
        </p:txBody>
      </p:sp>
    </p:spTree>
    <p:extLst>
      <p:ext uri="{BB962C8B-B14F-4D97-AF65-F5344CB8AC3E}">
        <p14:creationId xmlns:p14="http://schemas.microsoft.com/office/powerpoint/2010/main" val="310015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Nur Titel mit 5 bubbl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07939A-018E-889C-2E9C-BDC83D1B2DE3}"/>
              </a:ext>
            </a:extLst>
          </p:cNvPr>
          <p:cNvSpPr>
            <a:spLocks noGrp="1"/>
          </p:cNvSpPr>
          <p:nvPr>
            <p:ph type="title"/>
          </p:nvPr>
        </p:nvSpPr>
        <p:spPr>
          <a:xfrm>
            <a:off x="838200" y="733246"/>
            <a:ext cx="10515600" cy="900000"/>
          </a:xfrm>
        </p:spPr>
        <p:txBody>
          <a:bodyPr/>
          <a:lstStyle/>
          <a:p>
            <a:r>
              <a:rPr lang="de-DE" dirty="0"/>
              <a:t>Mastertitelformat bearbeiten</a:t>
            </a:r>
          </a:p>
        </p:txBody>
      </p:sp>
      <p:cxnSp>
        <p:nvCxnSpPr>
          <p:cNvPr id="6" name="Gerade Verbindung 10">
            <a:extLst>
              <a:ext uri="{FF2B5EF4-FFF2-40B4-BE49-F238E27FC236}">
                <a16:creationId xmlns:a16="http://schemas.microsoft.com/office/drawing/2014/main" id="{89CE6AA0-3C8B-EC10-0E27-5851A6C27292}"/>
              </a:ext>
            </a:extLst>
          </p:cNvPr>
          <p:cNvCxnSpPr>
            <a:cxnSpLocks/>
          </p:cNvCxnSpPr>
          <p:nvPr userDrawn="1"/>
        </p:nvCxnSpPr>
        <p:spPr>
          <a:xfrm>
            <a:off x="-17252" y="1675926"/>
            <a:ext cx="4572000" cy="0"/>
          </a:xfrm>
          <a:prstGeom prst="line">
            <a:avLst/>
          </a:prstGeom>
          <a:ln w="63500" cap="rnd" cmpd="sng">
            <a:solidFill>
              <a:srgbClr val="00B2C9"/>
            </a:solidFill>
            <a:prstDash val="solid"/>
          </a:ln>
        </p:spPr>
        <p:style>
          <a:lnRef idx="1">
            <a:schemeClr val="accent1"/>
          </a:lnRef>
          <a:fillRef idx="0">
            <a:schemeClr val="accent1"/>
          </a:fillRef>
          <a:effectRef idx="0">
            <a:schemeClr val="accent1"/>
          </a:effectRef>
          <a:fontRef idx="minor">
            <a:schemeClr val="tx1"/>
          </a:fontRef>
        </p:style>
      </p:cxnSp>
      <p:sp>
        <p:nvSpPr>
          <p:cNvPr id="7" name="Inhaltsplatzhalter 7">
            <a:extLst>
              <a:ext uri="{FF2B5EF4-FFF2-40B4-BE49-F238E27FC236}">
                <a16:creationId xmlns:a16="http://schemas.microsoft.com/office/drawing/2014/main" id="{6BE16226-6344-C6C6-7D88-CBA333163F89}"/>
              </a:ext>
            </a:extLst>
          </p:cNvPr>
          <p:cNvSpPr>
            <a:spLocks noGrp="1"/>
          </p:cNvSpPr>
          <p:nvPr>
            <p:ph sz="quarter" idx="13"/>
          </p:nvPr>
        </p:nvSpPr>
        <p:spPr>
          <a:xfrm>
            <a:off x="836762" y="422275"/>
            <a:ext cx="9635706" cy="258762"/>
          </a:xfrm>
        </p:spPr>
        <p:txBody>
          <a:bodyPr/>
          <a:lstStyle>
            <a:lvl1pPr marL="0" indent="0">
              <a:buNone/>
              <a:defRPr sz="1400">
                <a:solidFill>
                  <a:srgbClr val="000000"/>
                </a:solidFill>
              </a:defRPr>
            </a:lvl1pPr>
          </a:lstStyle>
          <a:p>
            <a:pPr lvl="0"/>
            <a:r>
              <a:rPr lang="de-DE" dirty="0"/>
              <a:t>Mastertextformat bearbeiten</a:t>
            </a:r>
          </a:p>
        </p:txBody>
      </p:sp>
      <p:grpSp>
        <p:nvGrpSpPr>
          <p:cNvPr id="30" name="Gruppieren 29">
            <a:extLst>
              <a:ext uri="{FF2B5EF4-FFF2-40B4-BE49-F238E27FC236}">
                <a16:creationId xmlns:a16="http://schemas.microsoft.com/office/drawing/2014/main" id="{03D30B2A-F844-29A8-5638-0D4CD30D7409}"/>
              </a:ext>
            </a:extLst>
          </p:cNvPr>
          <p:cNvGrpSpPr/>
          <p:nvPr userDrawn="1"/>
        </p:nvGrpSpPr>
        <p:grpSpPr>
          <a:xfrm>
            <a:off x="836762" y="1910067"/>
            <a:ext cx="10539559" cy="1918687"/>
            <a:chOff x="832909" y="2824467"/>
            <a:chExt cx="10539559" cy="1918687"/>
          </a:xfrm>
        </p:grpSpPr>
        <p:sp>
          <p:nvSpPr>
            <p:cNvPr id="16" name="Eingebuchteter Richtungspfeil 7">
              <a:extLst>
                <a:ext uri="{FF2B5EF4-FFF2-40B4-BE49-F238E27FC236}">
                  <a16:creationId xmlns:a16="http://schemas.microsoft.com/office/drawing/2014/main" id="{8E058F89-2B7F-479E-2B42-E62467882F26}"/>
                </a:ext>
              </a:extLst>
            </p:cNvPr>
            <p:cNvSpPr/>
            <p:nvPr userDrawn="1"/>
          </p:nvSpPr>
          <p:spPr>
            <a:xfrm>
              <a:off x="2691271" y="3528946"/>
              <a:ext cx="275714" cy="498923"/>
            </a:xfrm>
            <a:prstGeom prst="chevron">
              <a:avLst>
                <a:gd name="adj" fmla="val 61436"/>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latin typeface="Source Sans Pro" panose="020B0503030403020204" pitchFamily="34" charset="77"/>
              </a:endParaRPr>
            </a:p>
          </p:txBody>
        </p:sp>
        <p:sp>
          <p:nvSpPr>
            <p:cNvPr id="17" name="Eingebuchteter Richtungspfeil 54">
              <a:extLst>
                <a:ext uri="{FF2B5EF4-FFF2-40B4-BE49-F238E27FC236}">
                  <a16:creationId xmlns:a16="http://schemas.microsoft.com/office/drawing/2014/main" id="{DEF07ECF-38C4-28AC-8457-CC92E0BAF8BF}"/>
                </a:ext>
              </a:extLst>
            </p:cNvPr>
            <p:cNvSpPr/>
            <p:nvPr userDrawn="1"/>
          </p:nvSpPr>
          <p:spPr>
            <a:xfrm>
              <a:off x="4872203" y="3528946"/>
              <a:ext cx="275714" cy="498923"/>
            </a:xfrm>
            <a:prstGeom prst="chevron">
              <a:avLst>
                <a:gd name="adj" fmla="val 61436"/>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latin typeface="Source Sans Pro" panose="020B0503030403020204" pitchFamily="34" charset="77"/>
              </a:endParaRPr>
            </a:p>
          </p:txBody>
        </p:sp>
        <p:sp>
          <p:nvSpPr>
            <p:cNvPr id="18" name="Eingebuchteter Richtungspfeil 55">
              <a:extLst>
                <a:ext uri="{FF2B5EF4-FFF2-40B4-BE49-F238E27FC236}">
                  <a16:creationId xmlns:a16="http://schemas.microsoft.com/office/drawing/2014/main" id="{A258FD2D-0BE2-522E-4C4E-FDEDD84F7EA9}"/>
                </a:ext>
              </a:extLst>
            </p:cNvPr>
            <p:cNvSpPr/>
            <p:nvPr userDrawn="1"/>
          </p:nvSpPr>
          <p:spPr>
            <a:xfrm>
              <a:off x="7053135" y="3528946"/>
              <a:ext cx="275714" cy="498923"/>
            </a:xfrm>
            <a:prstGeom prst="chevron">
              <a:avLst>
                <a:gd name="adj" fmla="val 61436"/>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latin typeface="Source Sans Pro" panose="020B0503030403020204" pitchFamily="34" charset="77"/>
              </a:endParaRPr>
            </a:p>
          </p:txBody>
        </p:sp>
        <p:sp>
          <p:nvSpPr>
            <p:cNvPr id="19" name="Eingebuchteter Richtungspfeil 57">
              <a:extLst>
                <a:ext uri="{FF2B5EF4-FFF2-40B4-BE49-F238E27FC236}">
                  <a16:creationId xmlns:a16="http://schemas.microsoft.com/office/drawing/2014/main" id="{388F9FD9-0286-3DA8-AB16-763A89F543FE}"/>
                </a:ext>
              </a:extLst>
            </p:cNvPr>
            <p:cNvSpPr/>
            <p:nvPr userDrawn="1"/>
          </p:nvSpPr>
          <p:spPr>
            <a:xfrm>
              <a:off x="9244145" y="3528946"/>
              <a:ext cx="275714" cy="498923"/>
            </a:xfrm>
            <a:prstGeom prst="chevron">
              <a:avLst>
                <a:gd name="adj" fmla="val 61436"/>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latin typeface="Source Sans Pro" panose="020B0503030403020204" pitchFamily="34" charset="77"/>
              </a:endParaRPr>
            </a:p>
          </p:txBody>
        </p:sp>
        <p:grpSp>
          <p:nvGrpSpPr>
            <p:cNvPr id="25" name="Gruppieren 24">
              <a:extLst>
                <a:ext uri="{FF2B5EF4-FFF2-40B4-BE49-F238E27FC236}">
                  <a16:creationId xmlns:a16="http://schemas.microsoft.com/office/drawing/2014/main" id="{B439F39B-C929-B630-2655-D3C572F4EE30}"/>
                </a:ext>
              </a:extLst>
            </p:cNvPr>
            <p:cNvGrpSpPr/>
            <p:nvPr userDrawn="1"/>
          </p:nvGrpSpPr>
          <p:grpSpPr>
            <a:xfrm>
              <a:off x="832909" y="2824467"/>
              <a:ext cx="1805754" cy="1907879"/>
              <a:chOff x="515716" y="2045001"/>
              <a:chExt cx="1805754" cy="1907879"/>
            </a:xfrm>
          </p:grpSpPr>
          <p:sp>
            <p:nvSpPr>
              <p:cNvPr id="15" name="Shape 1490">
                <a:extLst>
                  <a:ext uri="{FF2B5EF4-FFF2-40B4-BE49-F238E27FC236}">
                    <a16:creationId xmlns:a16="http://schemas.microsoft.com/office/drawing/2014/main" id="{4A2C8511-7A7A-8B82-9B93-44563733DFBB}"/>
                  </a:ext>
                </a:extLst>
              </p:cNvPr>
              <p:cNvSpPr>
                <a:spLocks noChangeAspect="1"/>
              </p:cNvSpPr>
              <p:nvPr userDrawn="1"/>
            </p:nvSpPr>
            <p:spPr>
              <a:xfrm>
                <a:off x="521468" y="2152880"/>
                <a:ext cx="1800002" cy="180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B2C9"/>
              </a:solidFill>
              <a:ln w="3175">
                <a:miter lim="400000"/>
              </a:ln>
            </p:spPr>
            <p:txBody>
              <a:bodyPr lIns="45719" rIns="45719" anchor="ctr"/>
              <a:lstStyle/>
              <a:p>
                <a:pPr lvl="0">
                  <a:defRPr sz="3200">
                    <a:solidFill>
                      <a:srgbClr val="FFFFFF"/>
                    </a:solidFill>
                  </a:defRPr>
                </a:pPr>
                <a:endParaRPr>
                  <a:latin typeface="Source Sans Pro" panose="020B0503030403020204" pitchFamily="34" charset="77"/>
                </a:endParaRPr>
              </a:p>
            </p:txBody>
          </p:sp>
          <p:sp>
            <p:nvSpPr>
              <p:cNvPr id="20" name="Oval 8">
                <a:extLst>
                  <a:ext uri="{FF2B5EF4-FFF2-40B4-BE49-F238E27FC236}">
                    <a16:creationId xmlns:a16="http://schemas.microsoft.com/office/drawing/2014/main" id="{A79119B8-482C-E594-70CE-6B6B260B42D0}"/>
                  </a:ext>
                </a:extLst>
              </p:cNvPr>
              <p:cNvSpPr/>
              <p:nvPr userDrawn="1"/>
            </p:nvSpPr>
            <p:spPr>
              <a:xfrm>
                <a:off x="515716" y="2045001"/>
                <a:ext cx="451945" cy="451945"/>
              </a:xfrm>
              <a:prstGeom prst="ellipse">
                <a:avLst/>
              </a:prstGeom>
              <a:solidFill>
                <a:srgbClr val="003764"/>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latin typeface="Source Sans Pro" panose="020B0503030403020204" pitchFamily="34" charset="77"/>
                    <a:ea typeface="Open Sans Semibold" panose="020B0606030504020204" pitchFamily="34" charset="0"/>
                    <a:cs typeface="Open Sans Semibold" panose="020B0606030504020204" pitchFamily="34" charset="0"/>
                  </a:rPr>
                  <a:t>1</a:t>
                </a:r>
              </a:p>
            </p:txBody>
          </p:sp>
        </p:grpSp>
        <p:grpSp>
          <p:nvGrpSpPr>
            <p:cNvPr id="26" name="Gruppieren 25">
              <a:extLst>
                <a:ext uri="{FF2B5EF4-FFF2-40B4-BE49-F238E27FC236}">
                  <a16:creationId xmlns:a16="http://schemas.microsoft.com/office/drawing/2014/main" id="{0C5CA071-AA71-5583-B886-8B0E0A12F2A8}"/>
                </a:ext>
              </a:extLst>
            </p:cNvPr>
            <p:cNvGrpSpPr/>
            <p:nvPr userDrawn="1"/>
          </p:nvGrpSpPr>
          <p:grpSpPr>
            <a:xfrm>
              <a:off x="3019593" y="2824468"/>
              <a:ext cx="1800002" cy="1907879"/>
              <a:chOff x="2852704" y="2045001"/>
              <a:chExt cx="1800002" cy="1907879"/>
            </a:xfrm>
          </p:grpSpPr>
          <p:sp>
            <p:nvSpPr>
              <p:cNvPr id="14" name="Shape 1490">
                <a:extLst>
                  <a:ext uri="{FF2B5EF4-FFF2-40B4-BE49-F238E27FC236}">
                    <a16:creationId xmlns:a16="http://schemas.microsoft.com/office/drawing/2014/main" id="{73B37629-E1EE-2F06-D568-4B1106C49C34}"/>
                  </a:ext>
                </a:extLst>
              </p:cNvPr>
              <p:cNvSpPr>
                <a:spLocks noChangeAspect="1"/>
              </p:cNvSpPr>
              <p:nvPr userDrawn="1"/>
            </p:nvSpPr>
            <p:spPr>
              <a:xfrm>
                <a:off x="2852704" y="2152880"/>
                <a:ext cx="1800002" cy="180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B2C9"/>
              </a:solidFill>
              <a:ln w="3175">
                <a:miter lim="400000"/>
              </a:ln>
            </p:spPr>
            <p:txBody>
              <a:bodyPr lIns="45719" rIns="45719" anchor="ctr"/>
              <a:lstStyle/>
              <a:p>
                <a:pPr lvl="0">
                  <a:defRPr sz="3200">
                    <a:solidFill>
                      <a:srgbClr val="FFFFFF"/>
                    </a:solidFill>
                  </a:defRPr>
                </a:pPr>
                <a:endParaRPr>
                  <a:latin typeface="Source Sans Pro" panose="020B0503030403020204" pitchFamily="34" charset="77"/>
                </a:endParaRPr>
              </a:p>
            </p:txBody>
          </p:sp>
          <p:sp>
            <p:nvSpPr>
              <p:cNvPr id="21" name="Oval 58">
                <a:extLst>
                  <a:ext uri="{FF2B5EF4-FFF2-40B4-BE49-F238E27FC236}">
                    <a16:creationId xmlns:a16="http://schemas.microsoft.com/office/drawing/2014/main" id="{4523BC20-7FA6-B8FC-B4CB-19BA19E47CB4}"/>
                  </a:ext>
                </a:extLst>
              </p:cNvPr>
              <p:cNvSpPr/>
              <p:nvPr userDrawn="1"/>
            </p:nvSpPr>
            <p:spPr>
              <a:xfrm>
                <a:off x="2859523" y="2045001"/>
                <a:ext cx="451945" cy="451945"/>
              </a:xfrm>
              <a:prstGeom prst="ellipse">
                <a:avLst/>
              </a:prstGeom>
              <a:solidFill>
                <a:srgbClr val="003764"/>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latin typeface="Source Sans Pro" panose="020B0503030403020204" pitchFamily="34" charset="77"/>
                    <a:ea typeface="Open Sans Semibold" panose="020B0606030504020204" pitchFamily="34" charset="0"/>
                    <a:cs typeface="Open Sans Semibold" panose="020B0606030504020204" pitchFamily="34" charset="0"/>
                  </a:rPr>
                  <a:t>2</a:t>
                </a:r>
                <a:endParaRPr lang="de-DE" sz="2000" dirty="0">
                  <a:latin typeface="Source Sans Pro" panose="020B0503030403020204" pitchFamily="34" charset="77"/>
                </a:endParaRPr>
              </a:p>
            </p:txBody>
          </p:sp>
        </p:grpSp>
        <p:grpSp>
          <p:nvGrpSpPr>
            <p:cNvPr id="27" name="Gruppieren 26">
              <a:extLst>
                <a:ext uri="{FF2B5EF4-FFF2-40B4-BE49-F238E27FC236}">
                  <a16:creationId xmlns:a16="http://schemas.microsoft.com/office/drawing/2014/main" id="{61306871-4D19-A1A5-1D44-FEF0549AC283}"/>
                </a:ext>
              </a:extLst>
            </p:cNvPr>
            <p:cNvGrpSpPr/>
            <p:nvPr userDrawn="1"/>
          </p:nvGrpSpPr>
          <p:grpSpPr>
            <a:xfrm>
              <a:off x="5200525" y="2824468"/>
              <a:ext cx="1800002" cy="1907879"/>
              <a:chOff x="5183940" y="2045001"/>
              <a:chExt cx="1800002" cy="1907879"/>
            </a:xfrm>
          </p:grpSpPr>
          <p:sp>
            <p:nvSpPr>
              <p:cNvPr id="13" name="Shape 1490">
                <a:extLst>
                  <a:ext uri="{FF2B5EF4-FFF2-40B4-BE49-F238E27FC236}">
                    <a16:creationId xmlns:a16="http://schemas.microsoft.com/office/drawing/2014/main" id="{D206EB5E-6991-8266-FFDC-BBDCBC69BB4C}"/>
                  </a:ext>
                </a:extLst>
              </p:cNvPr>
              <p:cNvSpPr>
                <a:spLocks noChangeAspect="1"/>
              </p:cNvSpPr>
              <p:nvPr userDrawn="1"/>
            </p:nvSpPr>
            <p:spPr>
              <a:xfrm>
                <a:off x="5183940" y="2152880"/>
                <a:ext cx="1800002" cy="180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B2C9"/>
              </a:solidFill>
              <a:ln w="3175">
                <a:miter lim="400000"/>
              </a:ln>
            </p:spPr>
            <p:txBody>
              <a:bodyPr lIns="45719" rIns="45719" anchor="ctr"/>
              <a:lstStyle/>
              <a:p>
                <a:pPr lvl="0">
                  <a:defRPr sz="3200">
                    <a:solidFill>
                      <a:srgbClr val="FFFFFF"/>
                    </a:solidFill>
                  </a:defRPr>
                </a:pPr>
                <a:endParaRPr>
                  <a:latin typeface="Source Sans Pro" panose="020B0503030403020204" pitchFamily="34" charset="77"/>
                </a:endParaRPr>
              </a:p>
            </p:txBody>
          </p:sp>
          <p:sp>
            <p:nvSpPr>
              <p:cNvPr id="22" name="Oval 59">
                <a:extLst>
                  <a:ext uri="{FF2B5EF4-FFF2-40B4-BE49-F238E27FC236}">
                    <a16:creationId xmlns:a16="http://schemas.microsoft.com/office/drawing/2014/main" id="{842051BE-280A-4893-9366-2E16565A119E}"/>
                  </a:ext>
                </a:extLst>
              </p:cNvPr>
              <p:cNvSpPr/>
              <p:nvPr userDrawn="1"/>
            </p:nvSpPr>
            <p:spPr>
              <a:xfrm>
                <a:off x="5192820" y="2045001"/>
                <a:ext cx="451945" cy="451945"/>
              </a:xfrm>
              <a:prstGeom prst="ellipse">
                <a:avLst/>
              </a:prstGeom>
              <a:solidFill>
                <a:srgbClr val="003764"/>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latin typeface="Source Sans Pro" panose="020B0503030403020204" pitchFamily="34" charset="77"/>
                    <a:ea typeface="Open Sans Semibold" panose="020B0606030504020204" pitchFamily="34" charset="0"/>
                    <a:cs typeface="Open Sans Semibold" panose="020B0606030504020204" pitchFamily="34" charset="0"/>
                  </a:rPr>
                  <a:t>3</a:t>
                </a:r>
              </a:p>
            </p:txBody>
          </p:sp>
        </p:grpSp>
        <p:grpSp>
          <p:nvGrpSpPr>
            <p:cNvPr id="28" name="Gruppieren 27">
              <a:extLst>
                <a:ext uri="{FF2B5EF4-FFF2-40B4-BE49-F238E27FC236}">
                  <a16:creationId xmlns:a16="http://schemas.microsoft.com/office/drawing/2014/main" id="{53CBBE97-0698-C7EB-5B26-89C6ACEAD80F}"/>
                </a:ext>
              </a:extLst>
            </p:cNvPr>
            <p:cNvGrpSpPr/>
            <p:nvPr userDrawn="1"/>
          </p:nvGrpSpPr>
          <p:grpSpPr>
            <a:xfrm>
              <a:off x="7381457" y="2824469"/>
              <a:ext cx="1810080" cy="1907877"/>
              <a:chOff x="7505096" y="2045001"/>
              <a:chExt cx="1810080" cy="1907877"/>
            </a:xfrm>
          </p:grpSpPr>
          <p:sp>
            <p:nvSpPr>
              <p:cNvPr id="12" name="Shape 1490">
                <a:extLst>
                  <a:ext uri="{FF2B5EF4-FFF2-40B4-BE49-F238E27FC236}">
                    <a16:creationId xmlns:a16="http://schemas.microsoft.com/office/drawing/2014/main" id="{7D90BE57-E5E9-4E67-19C8-4C2660629678}"/>
                  </a:ext>
                </a:extLst>
              </p:cNvPr>
              <p:cNvSpPr>
                <a:spLocks noChangeAspect="1"/>
              </p:cNvSpPr>
              <p:nvPr userDrawn="1"/>
            </p:nvSpPr>
            <p:spPr>
              <a:xfrm>
                <a:off x="7515176" y="2152880"/>
                <a:ext cx="1800000" cy="179999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B2C9"/>
              </a:solidFill>
              <a:ln w="3175">
                <a:miter lim="400000"/>
              </a:ln>
            </p:spPr>
            <p:txBody>
              <a:bodyPr lIns="45719" rIns="45719" anchor="ctr"/>
              <a:lstStyle/>
              <a:p>
                <a:pPr lvl="0">
                  <a:defRPr sz="3200">
                    <a:solidFill>
                      <a:srgbClr val="FFFFFF"/>
                    </a:solidFill>
                  </a:defRPr>
                </a:pPr>
                <a:endParaRPr>
                  <a:latin typeface="Source Sans Pro" panose="020B0503030403020204" pitchFamily="34" charset="77"/>
                </a:endParaRPr>
              </a:p>
            </p:txBody>
          </p:sp>
          <p:sp>
            <p:nvSpPr>
              <p:cNvPr id="23" name="Oval 60">
                <a:extLst>
                  <a:ext uri="{FF2B5EF4-FFF2-40B4-BE49-F238E27FC236}">
                    <a16:creationId xmlns:a16="http://schemas.microsoft.com/office/drawing/2014/main" id="{231DA833-4C9B-FAD5-6DD4-620B636DF9F5}"/>
                  </a:ext>
                </a:extLst>
              </p:cNvPr>
              <p:cNvSpPr/>
              <p:nvPr userDrawn="1"/>
            </p:nvSpPr>
            <p:spPr>
              <a:xfrm>
                <a:off x="7505096" y="2045001"/>
                <a:ext cx="451945" cy="451945"/>
              </a:xfrm>
              <a:prstGeom prst="ellipse">
                <a:avLst/>
              </a:prstGeom>
              <a:solidFill>
                <a:srgbClr val="003764"/>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latin typeface="Source Sans Pro" panose="020B0503030403020204" pitchFamily="34" charset="77"/>
                    <a:ea typeface="Open Sans Semibold" panose="020B0606030504020204" pitchFamily="34" charset="0"/>
                    <a:cs typeface="Open Sans Semibold" panose="020B0606030504020204" pitchFamily="34" charset="0"/>
                  </a:rPr>
                  <a:t>4</a:t>
                </a:r>
              </a:p>
            </p:txBody>
          </p:sp>
        </p:grpSp>
        <p:grpSp>
          <p:nvGrpSpPr>
            <p:cNvPr id="29" name="Gruppieren 28">
              <a:extLst>
                <a:ext uri="{FF2B5EF4-FFF2-40B4-BE49-F238E27FC236}">
                  <a16:creationId xmlns:a16="http://schemas.microsoft.com/office/drawing/2014/main" id="{1D33AE41-A01A-6BCE-BCD6-2CAB8EC393B3}"/>
                </a:ext>
              </a:extLst>
            </p:cNvPr>
            <p:cNvGrpSpPr/>
            <p:nvPr userDrawn="1"/>
          </p:nvGrpSpPr>
          <p:grpSpPr>
            <a:xfrm>
              <a:off x="9572468" y="2835277"/>
              <a:ext cx="1800000" cy="1907877"/>
              <a:chOff x="9846411" y="2045001"/>
              <a:chExt cx="1800000" cy="1907877"/>
            </a:xfrm>
          </p:grpSpPr>
          <p:sp>
            <p:nvSpPr>
              <p:cNvPr id="11" name="Shape 1490">
                <a:extLst>
                  <a:ext uri="{FF2B5EF4-FFF2-40B4-BE49-F238E27FC236}">
                    <a16:creationId xmlns:a16="http://schemas.microsoft.com/office/drawing/2014/main" id="{4742B410-20A7-4763-7127-7B574E55D110}"/>
                  </a:ext>
                </a:extLst>
              </p:cNvPr>
              <p:cNvSpPr>
                <a:spLocks noChangeAspect="1"/>
              </p:cNvSpPr>
              <p:nvPr userDrawn="1"/>
            </p:nvSpPr>
            <p:spPr>
              <a:xfrm>
                <a:off x="9846411" y="2152880"/>
                <a:ext cx="1800000" cy="179999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B2C9"/>
              </a:solidFill>
              <a:ln w="3175">
                <a:miter lim="400000"/>
              </a:ln>
            </p:spPr>
            <p:txBody>
              <a:bodyPr lIns="45719" rIns="45719" anchor="ctr"/>
              <a:lstStyle/>
              <a:p>
                <a:pPr lvl="0">
                  <a:defRPr sz="3200">
                    <a:solidFill>
                      <a:srgbClr val="FFFFFF"/>
                    </a:solidFill>
                  </a:defRPr>
                </a:pPr>
                <a:endParaRPr>
                  <a:latin typeface="Source Sans Pro" panose="020B0503030403020204" pitchFamily="34" charset="77"/>
                </a:endParaRPr>
              </a:p>
            </p:txBody>
          </p:sp>
          <p:sp>
            <p:nvSpPr>
              <p:cNvPr id="24" name="Oval 61">
                <a:extLst>
                  <a:ext uri="{FF2B5EF4-FFF2-40B4-BE49-F238E27FC236}">
                    <a16:creationId xmlns:a16="http://schemas.microsoft.com/office/drawing/2014/main" id="{DCF25E04-CE34-C4AE-E05E-529E13929C78}"/>
                  </a:ext>
                </a:extLst>
              </p:cNvPr>
              <p:cNvSpPr/>
              <p:nvPr userDrawn="1"/>
            </p:nvSpPr>
            <p:spPr>
              <a:xfrm>
                <a:off x="9848903" y="2045001"/>
                <a:ext cx="451945" cy="451945"/>
              </a:xfrm>
              <a:prstGeom prst="ellipse">
                <a:avLst/>
              </a:prstGeom>
              <a:solidFill>
                <a:srgbClr val="003764"/>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latin typeface="Source Sans Pro" panose="020B0503030403020204" pitchFamily="34" charset="77"/>
                    <a:ea typeface="Open Sans Semibold" panose="020B0606030504020204" pitchFamily="34" charset="0"/>
                    <a:cs typeface="Open Sans Semibold" panose="020B0606030504020204" pitchFamily="34" charset="0"/>
                  </a:rPr>
                  <a:t>5</a:t>
                </a:r>
              </a:p>
            </p:txBody>
          </p:sp>
        </p:grpSp>
      </p:grpSp>
      <p:sp>
        <p:nvSpPr>
          <p:cNvPr id="31" name="Textplatzhalter 16">
            <a:extLst>
              <a:ext uri="{FF2B5EF4-FFF2-40B4-BE49-F238E27FC236}">
                <a16:creationId xmlns:a16="http://schemas.microsoft.com/office/drawing/2014/main" id="{F348C74B-1B9C-819E-8AFA-1A8D9960FDC8}"/>
              </a:ext>
            </a:extLst>
          </p:cNvPr>
          <p:cNvSpPr>
            <a:spLocks noGrp="1"/>
          </p:cNvSpPr>
          <p:nvPr>
            <p:ph type="body" sz="quarter" idx="15"/>
          </p:nvPr>
        </p:nvSpPr>
        <p:spPr>
          <a:xfrm>
            <a:off x="836762" y="3992940"/>
            <a:ext cx="1800002" cy="2160000"/>
          </a:xfrm>
        </p:spPr>
        <p:txBody>
          <a:bodyPr>
            <a:noAutofit/>
          </a:bodyPr>
          <a:lstStyle>
            <a:lvl1pPr marL="0" indent="0" algn="ctr">
              <a:buNone/>
              <a:defRPr sz="1600" b="1">
                <a:solidFill>
                  <a:srgbClr val="003764"/>
                </a:solidFill>
                <a:latin typeface="Source Sans Pro" panose="020B0503030403020204" pitchFamily="34" charset="0"/>
                <a:ea typeface="Source Sans Pro" panose="020B0503030403020204" pitchFamily="34" charset="0"/>
              </a:defRPr>
            </a:lvl1pPr>
            <a:lvl2pPr marL="457200" indent="0">
              <a:buNone/>
              <a:defRPr sz="1400">
                <a:latin typeface="Source Sans Pro" panose="020B0503030403020204" pitchFamily="34" charset="0"/>
                <a:ea typeface="Source Sans Pro" panose="020B0503030403020204" pitchFamily="34" charset="0"/>
              </a:defRPr>
            </a:lvl2pPr>
            <a:lvl3pPr marL="914400" indent="0">
              <a:buNone/>
              <a:defRPr sz="1400">
                <a:latin typeface="Source Sans Pro" panose="020B0503030403020204" pitchFamily="34" charset="0"/>
                <a:ea typeface="Source Sans Pro" panose="020B0503030403020204" pitchFamily="34" charset="0"/>
              </a:defRPr>
            </a:lvl3pPr>
            <a:lvl4pPr marL="1371600" indent="0">
              <a:buNone/>
              <a:defRPr sz="1200">
                <a:latin typeface="Source Sans Pro" panose="020B0503030403020204" pitchFamily="34" charset="0"/>
                <a:ea typeface="Source Sans Pro" panose="020B0503030403020204" pitchFamily="34" charset="0"/>
              </a:defRPr>
            </a:lvl4pPr>
            <a:lvl5pPr marL="1828800" indent="0">
              <a:buNone/>
              <a:defRPr sz="1200">
                <a:latin typeface="Source Sans Pro" panose="020B0503030403020204" pitchFamily="34" charset="0"/>
                <a:ea typeface="Source Sans Pro" panose="020B0503030403020204" pitchFamily="34" charset="0"/>
              </a:defRPr>
            </a:lvl5pPr>
          </a:lstStyle>
          <a:p>
            <a:pPr lvl="0"/>
            <a:r>
              <a:rPr lang="de-DE" dirty="0"/>
              <a:t>Mastertextformat bearbeiten</a:t>
            </a:r>
          </a:p>
        </p:txBody>
      </p:sp>
      <p:sp>
        <p:nvSpPr>
          <p:cNvPr id="32" name="Textplatzhalter 16">
            <a:extLst>
              <a:ext uri="{FF2B5EF4-FFF2-40B4-BE49-F238E27FC236}">
                <a16:creationId xmlns:a16="http://schemas.microsoft.com/office/drawing/2014/main" id="{ED5F6524-F10B-9DE4-AB05-F804CDB61893}"/>
              </a:ext>
            </a:extLst>
          </p:cNvPr>
          <p:cNvSpPr>
            <a:spLocks noGrp="1"/>
          </p:cNvSpPr>
          <p:nvPr>
            <p:ph type="body" sz="quarter" idx="16"/>
          </p:nvPr>
        </p:nvSpPr>
        <p:spPr>
          <a:xfrm>
            <a:off x="3016021" y="3992940"/>
            <a:ext cx="1800002" cy="2160000"/>
          </a:xfrm>
        </p:spPr>
        <p:txBody>
          <a:bodyPr>
            <a:noAutofit/>
          </a:bodyPr>
          <a:lstStyle>
            <a:lvl1pPr marL="0" indent="0" algn="ctr">
              <a:buNone/>
              <a:defRPr sz="1600" b="1">
                <a:solidFill>
                  <a:srgbClr val="003764"/>
                </a:solidFill>
                <a:latin typeface="Source Sans Pro" panose="020B0503030403020204" pitchFamily="34" charset="0"/>
                <a:ea typeface="Source Sans Pro" panose="020B0503030403020204" pitchFamily="34" charset="0"/>
              </a:defRPr>
            </a:lvl1pPr>
            <a:lvl2pPr marL="457200" indent="0">
              <a:buNone/>
              <a:defRPr sz="1400">
                <a:latin typeface="Source Sans Pro" panose="020B0503030403020204" pitchFamily="34" charset="0"/>
                <a:ea typeface="Source Sans Pro" panose="020B0503030403020204" pitchFamily="34" charset="0"/>
              </a:defRPr>
            </a:lvl2pPr>
            <a:lvl3pPr marL="914400" indent="0">
              <a:buNone/>
              <a:defRPr sz="1400">
                <a:latin typeface="Source Sans Pro" panose="020B0503030403020204" pitchFamily="34" charset="0"/>
                <a:ea typeface="Source Sans Pro" panose="020B0503030403020204" pitchFamily="34" charset="0"/>
              </a:defRPr>
            </a:lvl3pPr>
            <a:lvl4pPr marL="1371600" indent="0">
              <a:buNone/>
              <a:defRPr sz="1200">
                <a:latin typeface="Source Sans Pro" panose="020B0503030403020204" pitchFamily="34" charset="0"/>
                <a:ea typeface="Source Sans Pro" panose="020B0503030403020204" pitchFamily="34" charset="0"/>
              </a:defRPr>
            </a:lvl4pPr>
            <a:lvl5pPr marL="1828800" indent="0">
              <a:buNone/>
              <a:defRPr sz="1200">
                <a:latin typeface="Source Sans Pro" panose="020B0503030403020204" pitchFamily="34" charset="0"/>
                <a:ea typeface="Source Sans Pro" panose="020B0503030403020204" pitchFamily="34" charset="0"/>
              </a:defRPr>
            </a:lvl5pPr>
          </a:lstStyle>
          <a:p>
            <a:pPr lvl="0"/>
            <a:r>
              <a:rPr lang="de-DE" dirty="0"/>
              <a:t>Mastertextformat bearbeiten</a:t>
            </a:r>
          </a:p>
        </p:txBody>
      </p:sp>
      <p:sp>
        <p:nvSpPr>
          <p:cNvPr id="33" name="Textplatzhalter 16">
            <a:extLst>
              <a:ext uri="{FF2B5EF4-FFF2-40B4-BE49-F238E27FC236}">
                <a16:creationId xmlns:a16="http://schemas.microsoft.com/office/drawing/2014/main" id="{190FEFC6-509C-45E2-07C0-BB98BA1B8C4E}"/>
              </a:ext>
            </a:extLst>
          </p:cNvPr>
          <p:cNvSpPr>
            <a:spLocks noGrp="1"/>
          </p:cNvSpPr>
          <p:nvPr>
            <p:ph type="body" sz="quarter" idx="17"/>
          </p:nvPr>
        </p:nvSpPr>
        <p:spPr>
          <a:xfrm>
            <a:off x="5195280" y="3992940"/>
            <a:ext cx="1800002" cy="2160000"/>
          </a:xfrm>
        </p:spPr>
        <p:txBody>
          <a:bodyPr>
            <a:noAutofit/>
          </a:bodyPr>
          <a:lstStyle>
            <a:lvl1pPr marL="0" indent="0" algn="ctr">
              <a:buNone/>
              <a:defRPr sz="1600" b="1">
                <a:solidFill>
                  <a:srgbClr val="003764"/>
                </a:solidFill>
                <a:latin typeface="Source Sans Pro" panose="020B0503030403020204" pitchFamily="34" charset="0"/>
                <a:ea typeface="Source Sans Pro" panose="020B0503030403020204" pitchFamily="34" charset="0"/>
              </a:defRPr>
            </a:lvl1pPr>
            <a:lvl2pPr marL="457200" indent="0">
              <a:buNone/>
              <a:defRPr sz="1400">
                <a:latin typeface="Source Sans Pro" panose="020B0503030403020204" pitchFamily="34" charset="0"/>
                <a:ea typeface="Source Sans Pro" panose="020B0503030403020204" pitchFamily="34" charset="0"/>
              </a:defRPr>
            </a:lvl2pPr>
            <a:lvl3pPr marL="914400" indent="0">
              <a:buNone/>
              <a:defRPr sz="1400">
                <a:latin typeface="Source Sans Pro" panose="020B0503030403020204" pitchFamily="34" charset="0"/>
                <a:ea typeface="Source Sans Pro" panose="020B0503030403020204" pitchFamily="34" charset="0"/>
              </a:defRPr>
            </a:lvl3pPr>
            <a:lvl4pPr marL="1371600" indent="0">
              <a:buNone/>
              <a:defRPr sz="1200">
                <a:latin typeface="Source Sans Pro" panose="020B0503030403020204" pitchFamily="34" charset="0"/>
                <a:ea typeface="Source Sans Pro" panose="020B0503030403020204" pitchFamily="34" charset="0"/>
              </a:defRPr>
            </a:lvl4pPr>
            <a:lvl5pPr marL="1828800" indent="0">
              <a:buNone/>
              <a:defRPr sz="1200">
                <a:latin typeface="Source Sans Pro" panose="020B0503030403020204" pitchFamily="34" charset="0"/>
                <a:ea typeface="Source Sans Pro" panose="020B0503030403020204" pitchFamily="34" charset="0"/>
              </a:defRPr>
            </a:lvl5pPr>
          </a:lstStyle>
          <a:p>
            <a:pPr lvl="0"/>
            <a:r>
              <a:rPr lang="de-DE" dirty="0"/>
              <a:t>Mastertextformat bearbeiten</a:t>
            </a:r>
          </a:p>
        </p:txBody>
      </p:sp>
      <p:sp>
        <p:nvSpPr>
          <p:cNvPr id="34" name="Textplatzhalter 16">
            <a:extLst>
              <a:ext uri="{FF2B5EF4-FFF2-40B4-BE49-F238E27FC236}">
                <a16:creationId xmlns:a16="http://schemas.microsoft.com/office/drawing/2014/main" id="{18C053DD-1311-5675-B81D-A4B3EAEEA1F5}"/>
              </a:ext>
            </a:extLst>
          </p:cNvPr>
          <p:cNvSpPr>
            <a:spLocks noGrp="1"/>
          </p:cNvSpPr>
          <p:nvPr>
            <p:ph type="body" sz="quarter" idx="18"/>
          </p:nvPr>
        </p:nvSpPr>
        <p:spPr>
          <a:xfrm>
            <a:off x="7374539" y="3992940"/>
            <a:ext cx="1800002" cy="2160000"/>
          </a:xfrm>
        </p:spPr>
        <p:txBody>
          <a:bodyPr>
            <a:noAutofit/>
          </a:bodyPr>
          <a:lstStyle>
            <a:lvl1pPr marL="0" indent="0" algn="ctr">
              <a:buNone/>
              <a:defRPr sz="1600" b="1">
                <a:solidFill>
                  <a:srgbClr val="003764"/>
                </a:solidFill>
                <a:latin typeface="Source Sans Pro" panose="020B0503030403020204" pitchFamily="34" charset="0"/>
                <a:ea typeface="Source Sans Pro" panose="020B0503030403020204" pitchFamily="34" charset="0"/>
              </a:defRPr>
            </a:lvl1pPr>
            <a:lvl2pPr marL="457200" indent="0">
              <a:buNone/>
              <a:defRPr sz="1400">
                <a:latin typeface="Source Sans Pro" panose="020B0503030403020204" pitchFamily="34" charset="0"/>
                <a:ea typeface="Source Sans Pro" panose="020B0503030403020204" pitchFamily="34" charset="0"/>
              </a:defRPr>
            </a:lvl2pPr>
            <a:lvl3pPr marL="914400" indent="0">
              <a:buNone/>
              <a:defRPr sz="1400">
                <a:latin typeface="Source Sans Pro" panose="020B0503030403020204" pitchFamily="34" charset="0"/>
                <a:ea typeface="Source Sans Pro" panose="020B0503030403020204" pitchFamily="34" charset="0"/>
              </a:defRPr>
            </a:lvl3pPr>
            <a:lvl4pPr marL="1371600" indent="0">
              <a:buNone/>
              <a:defRPr sz="1200">
                <a:latin typeface="Source Sans Pro" panose="020B0503030403020204" pitchFamily="34" charset="0"/>
                <a:ea typeface="Source Sans Pro" panose="020B0503030403020204" pitchFamily="34" charset="0"/>
              </a:defRPr>
            </a:lvl4pPr>
            <a:lvl5pPr marL="1828800" indent="0">
              <a:buNone/>
              <a:defRPr sz="1200">
                <a:latin typeface="Source Sans Pro" panose="020B0503030403020204" pitchFamily="34" charset="0"/>
                <a:ea typeface="Source Sans Pro" panose="020B0503030403020204" pitchFamily="34" charset="0"/>
              </a:defRPr>
            </a:lvl5pPr>
          </a:lstStyle>
          <a:p>
            <a:pPr lvl="0"/>
            <a:r>
              <a:rPr lang="de-DE" dirty="0"/>
              <a:t>Mastertextformat bearbeiten</a:t>
            </a:r>
          </a:p>
        </p:txBody>
      </p:sp>
      <p:sp>
        <p:nvSpPr>
          <p:cNvPr id="35" name="Textplatzhalter 16">
            <a:extLst>
              <a:ext uri="{FF2B5EF4-FFF2-40B4-BE49-F238E27FC236}">
                <a16:creationId xmlns:a16="http://schemas.microsoft.com/office/drawing/2014/main" id="{62BEB9A4-4356-4679-687D-8FFFFC50BE69}"/>
              </a:ext>
            </a:extLst>
          </p:cNvPr>
          <p:cNvSpPr>
            <a:spLocks noGrp="1"/>
          </p:cNvSpPr>
          <p:nvPr>
            <p:ph type="body" sz="quarter" idx="19"/>
          </p:nvPr>
        </p:nvSpPr>
        <p:spPr>
          <a:xfrm>
            <a:off x="9553798" y="3992940"/>
            <a:ext cx="1800002" cy="2160000"/>
          </a:xfrm>
        </p:spPr>
        <p:txBody>
          <a:bodyPr>
            <a:noAutofit/>
          </a:bodyPr>
          <a:lstStyle>
            <a:lvl1pPr marL="0" indent="0" algn="ctr">
              <a:buNone/>
              <a:defRPr sz="1600" b="1">
                <a:solidFill>
                  <a:srgbClr val="003764"/>
                </a:solidFill>
                <a:latin typeface="Source Sans Pro" panose="020B0503030403020204" pitchFamily="34" charset="0"/>
                <a:ea typeface="Source Sans Pro" panose="020B0503030403020204" pitchFamily="34" charset="0"/>
              </a:defRPr>
            </a:lvl1pPr>
            <a:lvl2pPr marL="457200" indent="0">
              <a:buNone/>
              <a:defRPr sz="1400">
                <a:latin typeface="Source Sans Pro" panose="020B0503030403020204" pitchFamily="34" charset="0"/>
                <a:ea typeface="Source Sans Pro" panose="020B0503030403020204" pitchFamily="34" charset="0"/>
              </a:defRPr>
            </a:lvl2pPr>
            <a:lvl3pPr marL="914400" indent="0">
              <a:buNone/>
              <a:defRPr sz="1400">
                <a:latin typeface="Source Sans Pro" panose="020B0503030403020204" pitchFamily="34" charset="0"/>
                <a:ea typeface="Source Sans Pro" panose="020B0503030403020204" pitchFamily="34" charset="0"/>
              </a:defRPr>
            </a:lvl3pPr>
            <a:lvl4pPr marL="1371600" indent="0">
              <a:buNone/>
              <a:defRPr sz="1200">
                <a:latin typeface="Source Sans Pro" panose="020B0503030403020204" pitchFamily="34" charset="0"/>
                <a:ea typeface="Source Sans Pro" panose="020B0503030403020204" pitchFamily="34" charset="0"/>
              </a:defRPr>
            </a:lvl4pPr>
            <a:lvl5pPr marL="1828800" indent="0">
              <a:buNone/>
              <a:defRPr sz="1200">
                <a:latin typeface="Source Sans Pro" panose="020B0503030403020204" pitchFamily="34" charset="0"/>
                <a:ea typeface="Source Sans Pro" panose="020B0503030403020204" pitchFamily="34" charset="0"/>
              </a:defRPr>
            </a:lvl5pPr>
          </a:lstStyle>
          <a:p>
            <a:pPr lvl="0"/>
            <a:r>
              <a:rPr lang="de-DE" dirty="0"/>
              <a:t>Mastertextformat bearbeiten</a:t>
            </a:r>
          </a:p>
        </p:txBody>
      </p:sp>
      <p:sp>
        <p:nvSpPr>
          <p:cNvPr id="36" name="Datumsplatzhalter 35">
            <a:extLst>
              <a:ext uri="{FF2B5EF4-FFF2-40B4-BE49-F238E27FC236}">
                <a16:creationId xmlns:a16="http://schemas.microsoft.com/office/drawing/2014/main" id="{7BCF6F05-326B-7FC8-4D75-92D6E0FA67E0}"/>
              </a:ext>
            </a:extLst>
          </p:cNvPr>
          <p:cNvSpPr>
            <a:spLocks noGrp="1"/>
          </p:cNvSpPr>
          <p:nvPr>
            <p:ph type="dt" sz="half" idx="20"/>
          </p:nvPr>
        </p:nvSpPr>
        <p:spPr/>
        <p:txBody>
          <a:bodyPr/>
          <a:lstStyle/>
          <a:p>
            <a:endParaRPr lang="de-DE"/>
          </a:p>
        </p:txBody>
      </p:sp>
      <p:sp>
        <p:nvSpPr>
          <p:cNvPr id="37" name="Fußzeilenplatzhalter 36">
            <a:extLst>
              <a:ext uri="{FF2B5EF4-FFF2-40B4-BE49-F238E27FC236}">
                <a16:creationId xmlns:a16="http://schemas.microsoft.com/office/drawing/2014/main" id="{CA6EFA69-190C-9055-AECA-87B8B5F3011B}"/>
              </a:ext>
            </a:extLst>
          </p:cNvPr>
          <p:cNvSpPr>
            <a:spLocks noGrp="1"/>
          </p:cNvSpPr>
          <p:nvPr>
            <p:ph type="ftr" sz="quarter" idx="21"/>
          </p:nvPr>
        </p:nvSpPr>
        <p:spPr/>
        <p:txBody>
          <a:bodyPr/>
          <a:lstStyle/>
          <a:p>
            <a:endParaRPr lang="de-DE"/>
          </a:p>
        </p:txBody>
      </p:sp>
      <p:sp>
        <p:nvSpPr>
          <p:cNvPr id="38" name="Foliennummernplatzhalter 37">
            <a:extLst>
              <a:ext uri="{FF2B5EF4-FFF2-40B4-BE49-F238E27FC236}">
                <a16:creationId xmlns:a16="http://schemas.microsoft.com/office/drawing/2014/main" id="{7244F3D1-BDB2-A75E-03C3-549DCF70D840}"/>
              </a:ext>
            </a:extLst>
          </p:cNvPr>
          <p:cNvSpPr>
            <a:spLocks noGrp="1"/>
          </p:cNvSpPr>
          <p:nvPr>
            <p:ph type="sldNum" sz="quarter" idx="22"/>
          </p:nvPr>
        </p:nvSpPr>
        <p:spPr/>
        <p:txBody>
          <a:bodyPr/>
          <a:lstStyle/>
          <a:p>
            <a:r>
              <a:rPr lang="de-DE" dirty="0"/>
              <a:t>Folie </a:t>
            </a:r>
            <a:fld id="{60BB86F7-4462-48C5-9229-2B850C4876FF}" type="slidenum">
              <a:rPr lang="de-DE" smtClean="0"/>
              <a:pPr/>
              <a:t>‹Nr.›</a:t>
            </a:fld>
            <a:r>
              <a:rPr lang="de-DE" dirty="0"/>
              <a:t> von 33</a:t>
            </a:r>
          </a:p>
        </p:txBody>
      </p:sp>
    </p:spTree>
    <p:extLst>
      <p:ext uri="{BB962C8B-B14F-4D97-AF65-F5344CB8AC3E}">
        <p14:creationId xmlns:p14="http://schemas.microsoft.com/office/powerpoint/2010/main" val="1095654612"/>
      </p:ext>
    </p:extLst>
  </p:cSld>
  <p:clrMapOvr>
    <a:masterClrMapping/>
  </p:clrMapOvr>
  <p:extLst>
    <p:ext uri="{DCECCB84-F9BA-43D5-87BE-67443E8EF086}">
      <p15:sldGuideLst xmlns:p15="http://schemas.microsoft.com/office/powerpoint/2012/main">
        <p15:guide id="1" orient="horz" pos="1865"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Inhalt mit Überschrift und Zita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B3C180-357B-6D6E-A65D-8F9CD8015107}"/>
              </a:ext>
            </a:extLst>
          </p:cNvPr>
          <p:cNvSpPr>
            <a:spLocks noGrp="1"/>
          </p:cNvSpPr>
          <p:nvPr>
            <p:ph type="title"/>
          </p:nvPr>
        </p:nvSpPr>
        <p:spPr>
          <a:xfrm>
            <a:off x="839788" y="987424"/>
            <a:ext cx="3932237" cy="1069975"/>
          </a:xfrm>
        </p:spPr>
        <p:txBody>
          <a:bodyPr anchor="b"/>
          <a:lstStyle>
            <a:lvl1pPr>
              <a:defRPr sz="3200"/>
            </a:lvl1pPr>
          </a:lstStyle>
          <a:p>
            <a:r>
              <a:rPr lang="de-DE"/>
              <a:t>Mastertitelformat bearbeiten</a:t>
            </a:r>
          </a:p>
        </p:txBody>
      </p:sp>
      <p:sp>
        <p:nvSpPr>
          <p:cNvPr id="8" name="Inhaltsplatzhalter 7">
            <a:extLst>
              <a:ext uri="{FF2B5EF4-FFF2-40B4-BE49-F238E27FC236}">
                <a16:creationId xmlns:a16="http://schemas.microsoft.com/office/drawing/2014/main" id="{34459D10-4A8A-6996-5BBB-C9F067E4BFD7}"/>
              </a:ext>
            </a:extLst>
          </p:cNvPr>
          <p:cNvSpPr>
            <a:spLocks noGrp="1"/>
          </p:cNvSpPr>
          <p:nvPr>
            <p:ph sz="quarter" idx="13"/>
          </p:nvPr>
        </p:nvSpPr>
        <p:spPr>
          <a:xfrm>
            <a:off x="836762" y="422275"/>
            <a:ext cx="9635706" cy="258762"/>
          </a:xfrm>
        </p:spPr>
        <p:txBody>
          <a:bodyPr/>
          <a:lstStyle>
            <a:lvl1pPr marL="0" indent="0">
              <a:buNone/>
              <a:defRPr sz="1400">
                <a:solidFill>
                  <a:srgbClr val="000000"/>
                </a:solidFill>
              </a:defRPr>
            </a:lvl1pPr>
          </a:lstStyle>
          <a:p>
            <a:pPr lvl="0"/>
            <a:r>
              <a:rPr lang="de-DE" dirty="0"/>
              <a:t>Mastertextformat bearbeiten</a:t>
            </a:r>
          </a:p>
        </p:txBody>
      </p:sp>
      <p:cxnSp>
        <p:nvCxnSpPr>
          <p:cNvPr id="10" name="Gerade Verbindung 10">
            <a:extLst>
              <a:ext uri="{FF2B5EF4-FFF2-40B4-BE49-F238E27FC236}">
                <a16:creationId xmlns:a16="http://schemas.microsoft.com/office/drawing/2014/main" id="{67E2C117-7CA3-73EE-CD32-B90BAE673892}"/>
              </a:ext>
            </a:extLst>
          </p:cNvPr>
          <p:cNvCxnSpPr>
            <a:cxnSpLocks/>
          </p:cNvCxnSpPr>
          <p:nvPr userDrawn="1"/>
        </p:nvCxnSpPr>
        <p:spPr>
          <a:xfrm>
            <a:off x="0" y="2102933"/>
            <a:ext cx="4572000" cy="0"/>
          </a:xfrm>
          <a:prstGeom prst="line">
            <a:avLst/>
          </a:prstGeom>
          <a:ln w="63500" cap="rnd" cmpd="sng">
            <a:solidFill>
              <a:srgbClr val="00B2C9"/>
            </a:solidFill>
            <a:prstDash val="solid"/>
          </a:ln>
        </p:spPr>
        <p:style>
          <a:lnRef idx="1">
            <a:schemeClr val="accent1"/>
          </a:lnRef>
          <a:fillRef idx="0">
            <a:schemeClr val="accent1"/>
          </a:fillRef>
          <a:effectRef idx="0">
            <a:schemeClr val="accent1"/>
          </a:effectRef>
          <a:fontRef idx="minor">
            <a:schemeClr val="tx1"/>
          </a:fontRef>
        </p:style>
      </p:cxnSp>
      <p:sp>
        <p:nvSpPr>
          <p:cNvPr id="12" name="Inhaltsplatzhalter 11">
            <a:extLst>
              <a:ext uri="{FF2B5EF4-FFF2-40B4-BE49-F238E27FC236}">
                <a16:creationId xmlns:a16="http://schemas.microsoft.com/office/drawing/2014/main" id="{FCEC2F54-73EE-480C-98A0-C889DF157EC7}"/>
              </a:ext>
            </a:extLst>
          </p:cNvPr>
          <p:cNvSpPr>
            <a:spLocks noGrp="1"/>
          </p:cNvSpPr>
          <p:nvPr>
            <p:ph sz="quarter" idx="14"/>
          </p:nvPr>
        </p:nvSpPr>
        <p:spPr>
          <a:xfrm>
            <a:off x="836613" y="2371725"/>
            <a:ext cx="3932237" cy="3489325"/>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grpSp>
        <p:nvGrpSpPr>
          <p:cNvPr id="3" name="Gruppieren 2">
            <a:extLst>
              <a:ext uri="{FF2B5EF4-FFF2-40B4-BE49-F238E27FC236}">
                <a16:creationId xmlns:a16="http://schemas.microsoft.com/office/drawing/2014/main" id="{DDEC8D17-4F9D-98AA-1099-E2FFF4CA4EF5}"/>
              </a:ext>
            </a:extLst>
          </p:cNvPr>
          <p:cNvGrpSpPr/>
          <p:nvPr userDrawn="1"/>
        </p:nvGrpSpPr>
        <p:grpSpPr>
          <a:xfrm>
            <a:off x="6741578" y="2102933"/>
            <a:ext cx="4547319" cy="1143000"/>
            <a:chOff x="6327510" y="1846397"/>
            <a:chExt cx="4547319" cy="1143000"/>
          </a:xfrm>
        </p:grpSpPr>
        <p:pic>
          <p:nvPicPr>
            <p:cNvPr id="4" name="Grafik 3">
              <a:extLst>
                <a:ext uri="{FF2B5EF4-FFF2-40B4-BE49-F238E27FC236}">
                  <a16:creationId xmlns:a16="http://schemas.microsoft.com/office/drawing/2014/main" id="{E1826027-57DE-B5B2-07AE-B8817908D7F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327510" y="1846397"/>
              <a:ext cx="1562100" cy="1143000"/>
            </a:xfrm>
            <a:prstGeom prst="rect">
              <a:avLst/>
            </a:prstGeom>
          </p:spPr>
        </p:pic>
        <p:cxnSp>
          <p:nvCxnSpPr>
            <p:cNvPr id="11" name="Gerade Verbindung 22">
              <a:extLst>
                <a:ext uri="{FF2B5EF4-FFF2-40B4-BE49-F238E27FC236}">
                  <a16:creationId xmlns:a16="http://schemas.microsoft.com/office/drawing/2014/main" id="{864A626E-ACB7-FAF7-CB16-E95E0455C532}"/>
                </a:ext>
              </a:extLst>
            </p:cNvPr>
            <p:cNvCxnSpPr>
              <a:cxnSpLocks/>
            </p:cNvCxnSpPr>
            <p:nvPr/>
          </p:nvCxnSpPr>
          <p:spPr>
            <a:xfrm flipH="1">
              <a:off x="8177439" y="1905600"/>
              <a:ext cx="2697390" cy="0"/>
            </a:xfrm>
            <a:prstGeom prst="line">
              <a:avLst/>
            </a:prstGeom>
            <a:ln w="63500" cap="rnd" cmpd="sng">
              <a:solidFill>
                <a:srgbClr val="00B2C9"/>
              </a:solidFill>
              <a:prstDash val="solid"/>
            </a:ln>
          </p:spPr>
          <p:style>
            <a:lnRef idx="1">
              <a:schemeClr val="accent1"/>
            </a:lnRef>
            <a:fillRef idx="0">
              <a:schemeClr val="accent1"/>
            </a:fillRef>
            <a:effectRef idx="0">
              <a:schemeClr val="accent1"/>
            </a:effectRef>
            <a:fontRef idx="minor">
              <a:schemeClr val="tx1"/>
            </a:fontRef>
          </p:style>
        </p:cxnSp>
      </p:grpSp>
      <p:sp>
        <p:nvSpPr>
          <p:cNvPr id="16" name="Textplatzhalter 16">
            <a:extLst>
              <a:ext uri="{FF2B5EF4-FFF2-40B4-BE49-F238E27FC236}">
                <a16:creationId xmlns:a16="http://schemas.microsoft.com/office/drawing/2014/main" id="{FE96FEC3-D911-02F0-B836-DC38C0FB1862}"/>
              </a:ext>
            </a:extLst>
          </p:cNvPr>
          <p:cNvSpPr>
            <a:spLocks noGrp="1"/>
          </p:cNvSpPr>
          <p:nvPr>
            <p:ph type="body" sz="quarter" idx="15" hasCustomPrompt="1"/>
          </p:nvPr>
        </p:nvSpPr>
        <p:spPr>
          <a:xfrm>
            <a:off x="8591507" y="2486688"/>
            <a:ext cx="2697390" cy="3489321"/>
          </a:xfrm>
        </p:spPr>
        <p:txBody>
          <a:bodyPr>
            <a:noAutofit/>
          </a:bodyPr>
          <a:lstStyle>
            <a:lvl1pPr marL="0" indent="0">
              <a:buNone/>
              <a:defRPr sz="1600" b="0" i="1">
                <a:solidFill>
                  <a:srgbClr val="003764"/>
                </a:solidFill>
                <a:latin typeface="Source Sans Pro" panose="020B0503030403020204" pitchFamily="34" charset="0"/>
                <a:ea typeface="Source Sans Pro" panose="020B0503030403020204" pitchFamily="34" charset="0"/>
              </a:defRPr>
            </a:lvl1pPr>
            <a:lvl2pPr marL="457200" indent="0">
              <a:buNone/>
              <a:defRPr sz="1400">
                <a:latin typeface="Source Sans Pro" panose="020B0503030403020204" pitchFamily="34" charset="0"/>
                <a:ea typeface="Source Sans Pro" panose="020B0503030403020204" pitchFamily="34" charset="0"/>
              </a:defRPr>
            </a:lvl2pPr>
            <a:lvl3pPr marL="914400" indent="0">
              <a:buNone/>
              <a:defRPr sz="1400">
                <a:latin typeface="Source Sans Pro" panose="020B0503030403020204" pitchFamily="34" charset="0"/>
                <a:ea typeface="Source Sans Pro" panose="020B0503030403020204" pitchFamily="34" charset="0"/>
              </a:defRPr>
            </a:lvl3pPr>
            <a:lvl4pPr marL="1371600" indent="0">
              <a:buNone/>
              <a:defRPr sz="1200">
                <a:latin typeface="Source Sans Pro" panose="020B0503030403020204" pitchFamily="34" charset="0"/>
                <a:ea typeface="Source Sans Pro" panose="020B0503030403020204" pitchFamily="34" charset="0"/>
              </a:defRPr>
            </a:lvl4pPr>
            <a:lvl5pPr marL="1828800" indent="0">
              <a:buNone/>
              <a:defRPr sz="1200">
                <a:latin typeface="Source Sans Pro" panose="020B0503030403020204" pitchFamily="34" charset="0"/>
                <a:ea typeface="Source Sans Pro" panose="020B0503030403020204" pitchFamily="34" charset="0"/>
              </a:defRPr>
            </a:lvl5pPr>
          </a:lstStyle>
          <a:p>
            <a:pPr lvl="0"/>
            <a:r>
              <a:rPr lang="de-DE" dirty="0"/>
              <a:t>Zitat</a:t>
            </a:r>
          </a:p>
        </p:txBody>
      </p:sp>
      <p:sp>
        <p:nvSpPr>
          <p:cNvPr id="20" name="Datumsplatzhalter 19">
            <a:extLst>
              <a:ext uri="{FF2B5EF4-FFF2-40B4-BE49-F238E27FC236}">
                <a16:creationId xmlns:a16="http://schemas.microsoft.com/office/drawing/2014/main" id="{B84A309D-7500-56FA-DEBA-8B85537FE8C2}"/>
              </a:ext>
            </a:extLst>
          </p:cNvPr>
          <p:cNvSpPr>
            <a:spLocks noGrp="1"/>
          </p:cNvSpPr>
          <p:nvPr>
            <p:ph type="dt" sz="half" idx="16"/>
          </p:nvPr>
        </p:nvSpPr>
        <p:spPr/>
        <p:txBody>
          <a:bodyPr/>
          <a:lstStyle/>
          <a:p>
            <a:endParaRPr lang="de-DE"/>
          </a:p>
        </p:txBody>
      </p:sp>
      <p:sp>
        <p:nvSpPr>
          <p:cNvPr id="21" name="Fußzeilenplatzhalter 20">
            <a:extLst>
              <a:ext uri="{FF2B5EF4-FFF2-40B4-BE49-F238E27FC236}">
                <a16:creationId xmlns:a16="http://schemas.microsoft.com/office/drawing/2014/main" id="{3349E8DB-38A0-E42C-943B-F0C31738DF20}"/>
              </a:ext>
            </a:extLst>
          </p:cNvPr>
          <p:cNvSpPr>
            <a:spLocks noGrp="1"/>
          </p:cNvSpPr>
          <p:nvPr>
            <p:ph type="ftr" sz="quarter" idx="17"/>
          </p:nvPr>
        </p:nvSpPr>
        <p:spPr/>
        <p:txBody>
          <a:bodyPr/>
          <a:lstStyle/>
          <a:p>
            <a:endParaRPr lang="de-DE"/>
          </a:p>
        </p:txBody>
      </p:sp>
      <p:sp>
        <p:nvSpPr>
          <p:cNvPr id="22" name="Foliennummernplatzhalter 21">
            <a:extLst>
              <a:ext uri="{FF2B5EF4-FFF2-40B4-BE49-F238E27FC236}">
                <a16:creationId xmlns:a16="http://schemas.microsoft.com/office/drawing/2014/main" id="{988A8616-A9DD-2E11-23D1-D6D68641AACC}"/>
              </a:ext>
            </a:extLst>
          </p:cNvPr>
          <p:cNvSpPr>
            <a:spLocks noGrp="1"/>
          </p:cNvSpPr>
          <p:nvPr>
            <p:ph type="sldNum" sz="quarter" idx="18"/>
          </p:nvPr>
        </p:nvSpPr>
        <p:spPr/>
        <p:txBody>
          <a:bodyPr/>
          <a:lstStyle/>
          <a:p>
            <a:r>
              <a:rPr lang="de-DE" dirty="0"/>
              <a:t>Folie </a:t>
            </a:r>
            <a:fld id="{60BB86F7-4462-48C5-9229-2B850C4876FF}" type="slidenum">
              <a:rPr lang="de-DE" smtClean="0"/>
              <a:pPr/>
              <a:t>‹Nr.›</a:t>
            </a:fld>
            <a:r>
              <a:rPr lang="de-DE" dirty="0"/>
              <a:t> von 33</a:t>
            </a:r>
          </a:p>
        </p:txBody>
      </p:sp>
    </p:spTree>
    <p:extLst>
      <p:ext uri="{BB962C8B-B14F-4D97-AF65-F5344CB8AC3E}">
        <p14:creationId xmlns:p14="http://schemas.microsoft.com/office/powerpoint/2010/main" val="324984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elfolie_Ende">
    <p:spTree>
      <p:nvGrpSpPr>
        <p:cNvPr id="1" name=""/>
        <p:cNvGrpSpPr/>
        <p:nvPr/>
      </p:nvGrpSpPr>
      <p:grpSpPr>
        <a:xfrm>
          <a:off x="0" y="0"/>
          <a:ext cx="0" cy="0"/>
          <a:chOff x="0" y="0"/>
          <a:chExt cx="0" cy="0"/>
        </a:xfrm>
      </p:grpSpPr>
      <p:sp>
        <p:nvSpPr>
          <p:cNvPr id="8" name="Freeform: Shape 6">
            <a:extLst>
              <a:ext uri="{FF2B5EF4-FFF2-40B4-BE49-F238E27FC236}">
                <a16:creationId xmlns:a16="http://schemas.microsoft.com/office/drawing/2014/main" id="{C47DAB15-A07D-74E4-61EC-4D991ED7B863}"/>
              </a:ext>
            </a:extLst>
          </p:cNvPr>
          <p:cNvSpPr/>
          <p:nvPr userDrawn="1"/>
        </p:nvSpPr>
        <p:spPr>
          <a:xfrm flipH="1">
            <a:off x="3189117" y="5065715"/>
            <a:ext cx="9002883" cy="1806315"/>
          </a:xfrm>
          <a:prstGeom prst="round1Rect">
            <a:avLst>
              <a:gd name="adj" fmla="val 7538"/>
            </a:avLst>
          </a:prstGeom>
          <a:solidFill>
            <a:srgbClr val="00B2C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el 1">
            <a:extLst>
              <a:ext uri="{FF2B5EF4-FFF2-40B4-BE49-F238E27FC236}">
                <a16:creationId xmlns:a16="http://schemas.microsoft.com/office/drawing/2014/main" id="{0E5D2447-328F-BEA1-8268-78796C7F4663}"/>
              </a:ext>
            </a:extLst>
          </p:cNvPr>
          <p:cNvSpPr>
            <a:spLocks noGrp="1"/>
          </p:cNvSpPr>
          <p:nvPr>
            <p:ph type="ctrTitle"/>
          </p:nvPr>
        </p:nvSpPr>
        <p:spPr>
          <a:xfrm>
            <a:off x="3761117" y="5287992"/>
            <a:ext cx="7737894" cy="810883"/>
          </a:xfrm>
        </p:spPr>
        <p:txBody>
          <a:bodyPr anchor="b">
            <a:normAutofit/>
          </a:bodyPr>
          <a:lstStyle>
            <a:lvl1pPr algn="l">
              <a:defRPr sz="3600">
                <a:solidFill>
                  <a:srgbClr val="F2F2F2"/>
                </a:solidFill>
              </a:defRPr>
            </a:lvl1pPr>
          </a:lstStyle>
          <a:p>
            <a:r>
              <a:rPr lang="de-DE" dirty="0"/>
              <a:t>Mastertitelformat bearbeiten</a:t>
            </a:r>
          </a:p>
        </p:txBody>
      </p:sp>
      <p:sp>
        <p:nvSpPr>
          <p:cNvPr id="3" name="Untertitel 2">
            <a:extLst>
              <a:ext uri="{FF2B5EF4-FFF2-40B4-BE49-F238E27FC236}">
                <a16:creationId xmlns:a16="http://schemas.microsoft.com/office/drawing/2014/main" id="{9ABE1873-8D07-C99A-1E26-58A225501671}"/>
              </a:ext>
            </a:extLst>
          </p:cNvPr>
          <p:cNvSpPr>
            <a:spLocks noGrp="1"/>
          </p:cNvSpPr>
          <p:nvPr>
            <p:ph type="subTitle" idx="1"/>
          </p:nvPr>
        </p:nvSpPr>
        <p:spPr>
          <a:xfrm>
            <a:off x="3761117" y="6171742"/>
            <a:ext cx="7737894" cy="435634"/>
          </a:xfrm>
        </p:spPr>
        <p:txBody>
          <a:bodyPr>
            <a:normAutofit/>
          </a:bodyPr>
          <a:lstStyle>
            <a:lvl1pPr marL="0" indent="0" algn="l">
              <a:buNone/>
              <a:defRPr sz="1800">
                <a:solidFill>
                  <a:srgbClr val="F2F2F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4" name="Grafik 3">
            <a:extLst>
              <a:ext uri="{FF2B5EF4-FFF2-40B4-BE49-F238E27FC236}">
                <a16:creationId xmlns:a16="http://schemas.microsoft.com/office/drawing/2014/main" id="{3A65F0FE-B589-D980-35C0-783E6F1E650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4194408" y="971662"/>
            <a:ext cx="3803184" cy="3952912"/>
          </a:xfrm>
          <a:prstGeom prst="rect">
            <a:avLst/>
          </a:prstGeom>
        </p:spPr>
      </p:pic>
    </p:spTree>
    <p:extLst>
      <p:ext uri="{BB962C8B-B14F-4D97-AF65-F5344CB8AC3E}">
        <p14:creationId xmlns:p14="http://schemas.microsoft.com/office/powerpoint/2010/main" val="153343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FF78FA0-8802-CD8D-BD99-64E0A313B97D}"/>
              </a:ext>
            </a:extLst>
          </p:cNvPr>
          <p:cNvSpPr>
            <a:spLocks noGrp="1"/>
          </p:cNvSpPr>
          <p:nvPr>
            <p:ph type="title"/>
          </p:nvPr>
        </p:nvSpPr>
        <p:spPr>
          <a:xfrm>
            <a:off x="838199" y="684414"/>
            <a:ext cx="10515599" cy="900000"/>
          </a:xfrm>
          <a:prstGeom prst="rect">
            <a:avLst/>
          </a:prstGeom>
        </p:spPr>
        <p:txBody>
          <a:bodyPr vert="horz" lIns="91440" tIns="45720" rIns="91440" bIns="45720" rtlCol="0" anchor="ctr">
            <a:normAutofit/>
          </a:bodyPr>
          <a:lstStyle/>
          <a:p>
            <a:pPr marL="0" lvl="0" indent="0" algn="l" defTabSz="914400" rtl="0" eaLnBrk="1" latinLnBrk="0" hangingPunct="1">
              <a:lnSpc>
                <a:spcPct val="120000"/>
              </a:lnSpc>
              <a:spcBef>
                <a:spcPts val="400"/>
              </a:spcBef>
              <a:buClr>
                <a:srgbClr val="00B2C9"/>
              </a:buClr>
              <a:buSzPct val="120000"/>
              <a:buFont typeface="Arial" panose="020B0604020202020204" pitchFamily="34" charset="0"/>
              <a:buNone/>
            </a:pPr>
            <a:r>
              <a:rPr lang="de-DE" dirty="0"/>
              <a:t>Mastertitelformat bearbeiten</a:t>
            </a:r>
          </a:p>
        </p:txBody>
      </p:sp>
      <p:sp>
        <p:nvSpPr>
          <p:cNvPr id="3" name="Textplatzhalter 2">
            <a:extLst>
              <a:ext uri="{FF2B5EF4-FFF2-40B4-BE49-F238E27FC236}">
                <a16:creationId xmlns:a16="http://schemas.microsoft.com/office/drawing/2014/main" id="{2BC9256B-24B6-B415-7BE4-86A9D0D458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285750" lvl="0" indent="-285750" algn="l" defTabSz="914400" rtl="0" eaLnBrk="1" latinLnBrk="0" hangingPunct="1">
              <a:lnSpc>
                <a:spcPct val="120000"/>
              </a:lnSpc>
              <a:spcBef>
                <a:spcPts val="1000"/>
              </a:spcBef>
              <a:buClr>
                <a:srgbClr val="00B2C9"/>
              </a:buClr>
              <a:buSzPct val="120000"/>
              <a:buFont typeface="Arial" panose="020B0604020202020204" pitchFamily="34" charset="0"/>
              <a:buChar char="•"/>
            </a:pPr>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38280C5C-ED35-FC02-113A-36B338F368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a:extLst>
              <a:ext uri="{FF2B5EF4-FFF2-40B4-BE49-F238E27FC236}">
                <a16:creationId xmlns:a16="http://schemas.microsoft.com/office/drawing/2014/main" id="{8A1792DA-0CAA-A2A1-973A-A12C172DDD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87408C3-7BE9-8613-9926-6C5391DEFA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de-DE" dirty="0"/>
              <a:t>Folie </a:t>
            </a:r>
            <a:fld id="{60BB86F7-4462-48C5-9229-2B850C4876FF}" type="slidenum">
              <a:rPr lang="de-DE" smtClean="0"/>
              <a:pPr/>
              <a:t>‹Nr.›</a:t>
            </a:fld>
            <a:r>
              <a:rPr lang="de-DE" dirty="0"/>
              <a:t> von 33</a:t>
            </a:r>
          </a:p>
        </p:txBody>
      </p:sp>
    </p:spTree>
    <p:extLst>
      <p:ext uri="{BB962C8B-B14F-4D97-AF65-F5344CB8AC3E}">
        <p14:creationId xmlns:p14="http://schemas.microsoft.com/office/powerpoint/2010/main" val="1948285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63" r:id="rId5"/>
    <p:sldLayoutId id="2147483664" r:id="rId6"/>
    <p:sldLayoutId id="2147483665" r:id="rId7"/>
  </p:sldLayoutIdLst>
  <p:hf hdr="0" ftr="0" dt="0"/>
  <p:txStyles>
    <p:titleStyle>
      <a:lvl1pPr algn="l" defTabSz="914400" rtl="0" eaLnBrk="1" latinLnBrk="0" hangingPunct="1">
        <a:lnSpc>
          <a:spcPct val="90000"/>
        </a:lnSpc>
        <a:spcBef>
          <a:spcPct val="0"/>
        </a:spcBef>
        <a:buNone/>
        <a:defRPr lang="de-DE" sz="3200" b="0" i="0" kern="1200" dirty="0">
          <a:solidFill>
            <a:srgbClr val="003764"/>
          </a:solidFill>
          <a:latin typeface="Source Sans Pro" panose="020B0503030403020204" pitchFamily="34" charset="77"/>
          <a:ea typeface="Open Sans Semibold" panose="020B0606030504020204" pitchFamily="34" charset="0"/>
          <a:cs typeface="Open Sans Semibold" panose="020B0606030504020204" pitchFamily="34" charset="0"/>
        </a:defRPr>
      </a:lvl1pPr>
    </p:titleStyle>
    <p:bodyStyle>
      <a:lvl1pPr marL="228600" indent="-228600" algn="l" defTabSz="914400" rtl="0" eaLnBrk="1" latinLnBrk="0" hangingPunct="1">
        <a:lnSpc>
          <a:spcPct val="90000"/>
        </a:lnSpc>
        <a:spcBef>
          <a:spcPts val="1000"/>
        </a:spcBef>
        <a:buClr>
          <a:srgbClr val="00B2C9"/>
        </a:buClr>
        <a:buFont typeface="Arial" panose="020B0604020202020204" pitchFamily="34" charset="0"/>
        <a:buChar char="•"/>
        <a:defRPr lang="de-DE" sz="1800" b="0" i="0" kern="1200" dirty="0" smtClean="0">
          <a:solidFill>
            <a:srgbClr val="7F7F7F"/>
          </a:solidFill>
          <a:latin typeface="Source Sans Pro" panose="020B0503030403020204" pitchFamily="34" charset="77"/>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Clr>
          <a:srgbClr val="00B2C9"/>
        </a:buClr>
        <a:buFont typeface="Arial" panose="020B0604020202020204" pitchFamily="34" charset="0"/>
        <a:buChar char="•"/>
        <a:defRPr sz="1800" kern="1200">
          <a:solidFill>
            <a:srgbClr val="7F7F7F"/>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Clr>
          <a:srgbClr val="00B2C9"/>
        </a:buClr>
        <a:buFont typeface="Arial" panose="020B0604020202020204" pitchFamily="34" charset="0"/>
        <a:buChar char="•"/>
        <a:defRPr sz="1800" kern="1200">
          <a:solidFill>
            <a:srgbClr val="7F7F7F"/>
          </a:solidFill>
          <a:latin typeface="+mn-lt"/>
          <a:ea typeface="+mn-ea"/>
          <a:cs typeface="+mn-cs"/>
        </a:defRPr>
      </a:lvl3pPr>
      <a:lvl4pPr marL="1600200" indent="-228600" algn="l" defTabSz="914400" rtl="0" eaLnBrk="1" latinLnBrk="0" hangingPunct="1">
        <a:lnSpc>
          <a:spcPct val="90000"/>
        </a:lnSpc>
        <a:spcBef>
          <a:spcPts val="500"/>
        </a:spcBef>
        <a:buClr>
          <a:srgbClr val="00B2C9"/>
        </a:buClr>
        <a:buFont typeface="Arial" panose="020B0604020202020204" pitchFamily="34" charset="0"/>
        <a:buChar char="•"/>
        <a:defRPr sz="1800" kern="1200">
          <a:solidFill>
            <a:srgbClr val="7F7F7F"/>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Clr>
          <a:srgbClr val="00B2C9"/>
        </a:buClr>
        <a:buFont typeface="Arial" panose="020B0604020202020204" pitchFamily="34" charset="0"/>
        <a:buChar char="•"/>
        <a:defRPr sz="1800" kern="1200">
          <a:solidFill>
            <a:srgbClr val="7F7F7F"/>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33.png"/><Relationship Id="rId4" Type="http://schemas.openxmlformats.org/officeDocument/2006/relationships/image" Target="../media/image32.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41.png"/></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42.png"/></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37.png"/></Relationships>
</file>

<file path=ppt/slides/_rels/slide14.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43.png"/></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45.png"/></Relationships>
</file>

<file path=ppt/slides/_rels/slide1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44.png"/></Relationships>
</file>

<file path=ppt/slides/_rels/slide1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52.png"/><Relationship Id="rId4" Type="http://schemas.openxmlformats.org/officeDocument/2006/relationships/image" Target="../media/image51.PNG"/></Relationships>
</file>

<file path=ppt/slides/_rels/slide21.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7.png"/><Relationship Id="rId7" Type="http://schemas.openxmlformats.org/officeDocument/2006/relationships/image" Target="../media/image60.png"/><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image" Target="../media/image59.png"/><Relationship Id="rId5" Type="http://schemas.openxmlformats.org/officeDocument/2006/relationships/image" Target="../media/image58.png"/><Relationship Id="rId4" Type="http://schemas.openxmlformats.org/officeDocument/2006/relationships/image" Target="../media/image53.png"/></Relationships>
</file>

<file path=ppt/slides/_rels/slide24.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66.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30.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commons.wikimedia.org/w/index.php?curid=12421143" TargetMode="External"/><Relationship Id="rId2" Type="http://schemas.openxmlformats.org/officeDocument/2006/relationships/hyperlink" Target="https://de.m.wikipedia.org/wiki/Datei:Widerstandsw%C3%BCrfel.JPG" TargetMode="External"/><Relationship Id="rId1" Type="http://schemas.openxmlformats.org/officeDocument/2006/relationships/slideLayout" Target="../slideLayouts/slideLayout2.xml"/><Relationship Id="rId4" Type="http://schemas.openxmlformats.org/officeDocument/2006/relationships/hyperlink" Target="https://commons.wikimedia.org/wiki/File:Schwingung_ged%C3%A4mpft.svg"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svg"/><Relationship Id="rId7" Type="http://schemas.openxmlformats.org/officeDocument/2006/relationships/image" Target="../media/image21.svg"/><Relationship Id="rId2" Type="http://schemas.openxmlformats.org/officeDocument/2006/relationships/image" Target="../media/image16.png"/><Relationship Id="rId1" Type="http://schemas.openxmlformats.org/officeDocument/2006/relationships/slideLayout" Target="../slideLayouts/slideLayout5.xml"/><Relationship Id="rId6" Type="http://schemas.openxmlformats.org/officeDocument/2006/relationships/image" Target="../media/image20.png"/><Relationship Id="rId11" Type="http://schemas.openxmlformats.org/officeDocument/2006/relationships/image" Target="../media/image25.svg"/><Relationship Id="rId5" Type="http://schemas.openxmlformats.org/officeDocument/2006/relationships/image" Target="../media/image19.sv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516B54-CD1C-BD39-DB2B-9338AFB1C119}"/>
              </a:ext>
            </a:extLst>
          </p:cNvPr>
          <p:cNvSpPr>
            <a:spLocks noGrp="1"/>
          </p:cNvSpPr>
          <p:nvPr>
            <p:ph type="ctrTitle"/>
          </p:nvPr>
        </p:nvSpPr>
        <p:spPr>
          <a:xfrm>
            <a:off x="3761117" y="4980082"/>
            <a:ext cx="7737894" cy="810883"/>
          </a:xfrm>
        </p:spPr>
        <p:txBody>
          <a:bodyPr/>
          <a:lstStyle/>
          <a:p>
            <a:r>
              <a:rPr lang="de-DE" dirty="0"/>
              <a:t>Grundlagen der Elektrotechnik	</a:t>
            </a:r>
          </a:p>
        </p:txBody>
      </p:sp>
      <p:sp>
        <p:nvSpPr>
          <p:cNvPr id="3" name="Untertitel 2">
            <a:extLst>
              <a:ext uri="{FF2B5EF4-FFF2-40B4-BE49-F238E27FC236}">
                <a16:creationId xmlns:a16="http://schemas.microsoft.com/office/drawing/2014/main" id="{8D432580-EAA9-3D4C-3588-7875C59A5F93}"/>
              </a:ext>
            </a:extLst>
          </p:cNvPr>
          <p:cNvSpPr>
            <a:spLocks noGrp="1"/>
          </p:cNvSpPr>
          <p:nvPr>
            <p:ph type="subTitle" idx="1"/>
          </p:nvPr>
        </p:nvSpPr>
        <p:spPr>
          <a:xfrm>
            <a:off x="3761117" y="5901154"/>
            <a:ext cx="7737894" cy="956846"/>
          </a:xfrm>
        </p:spPr>
        <p:txBody>
          <a:bodyPr>
            <a:normAutofit/>
          </a:bodyPr>
          <a:lstStyle/>
          <a:p>
            <a:r>
              <a:rPr lang="de-DE" dirty="0">
                <a:latin typeface="Calibri" panose="020F0502020204030204" pitchFamily="34" charset="0"/>
                <a:ea typeface="Calibri" panose="020F0502020204030204" pitchFamily="34" charset="0"/>
                <a:cs typeface="Arial" panose="020B0604020202020204" pitchFamily="34" charset="0"/>
              </a:rPr>
              <a:t>Vorkurs vor der Berufsausbildung zu IT-Berufen</a:t>
            </a:r>
            <a:br>
              <a:rPr lang="de-DE" dirty="0">
                <a:latin typeface="Calibri" panose="020F0502020204030204" pitchFamily="34" charset="0"/>
                <a:ea typeface="Calibri" panose="020F0502020204030204" pitchFamily="34" charset="0"/>
                <a:cs typeface="Arial" panose="020B0604020202020204" pitchFamily="34" charset="0"/>
              </a:rPr>
            </a:br>
            <a:br>
              <a:rPr lang="de-DE" dirty="0">
                <a:latin typeface="Calibri" panose="020F0502020204030204" pitchFamily="34" charset="0"/>
                <a:ea typeface="Calibri" panose="020F0502020204030204" pitchFamily="34" charset="0"/>
                <a:cs typeface="Arial" panose="020B0604020202020204" pitchFamily="34" charset="0"/>
              </a:rPr>
            </a:br>
            <a:r>
              <a:rPr lang="de-DE" dirty="0">
                <a:latin typeface="Calibri" panose="020F0502020204030204" pitchFamily="34" charset="0"/>
                <a:ea typeface="Calibri" panose="020F0502020204030204" pitchFamily="34" charset="0"/>
                <a:cs typeface="Arial" panose="020B0604020202020204" pitchFamily="34" charset="0"/>
              </a:rPr>
              <a:t>Autor: Michael Funke</a:t>
            </a:r>
          </a:p>
        </p:txBody>
      </p:sp>
    </p:spTree>
    <p:extLst>
      <p:ext uri="{BB962C8B-B14F-4D97-AF65-F5344CB8AC3E}">
        <p14:creationId xmlns:p14="http://schemas.microsoft.com/office/powerpoint/2010/main" val="165044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Beispielrechnung: Welche Spannung liegt an U</a:t>
            </a:r>
            <a:r>
              <a:rPr lang="de-DE" baseline="-25000" dirty="0"/>
              <a:t>2</a:t>
            </a:r>
            <a:r>
              <a:rPr lang="de-DE" dirty="0"/>
              <a:t> an?</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10</a:t>
            </a:fld>
            <a:r>
              <a:rPr lang="de-DE" dirty="0"/>
              <a:t> von 33</a:t>
            </a:r>
          </a:p>
        </p:txBody>
      </p:sp>
      <p:sp>
        <p:nvSpPr>
          <p:cNvPr id="16" name="Textfeld 15">
            <a:extLst>
              <a:ext uri="{FF2B5EF4-FFF2-40B4-BE49-F238E27FC236}">
                <a16:creationId xmlns:a16="http://schemas.microsoft.com/office/drawing/2014/main" id="{8C6E7F3E-5B8F-3456-1F4B-5CECF213CAA3}"/>
              </a:ext>
            </a:extLst>
          </p:cNvPr>
          <p:cNvSpPr txBox="1"/>
          <p:nvPr/>
        </p:nvSpPr>
        <p:spPr>
          <a:xfrm>
            <a:off x="5060003" y="1719927"/>
            <a:ext cx="6229846" cy="1200329"/>
          </a:xfrm>
          <a:prstGeom prst="rect">
            <a:avLst/>
          </a:prstGeom>
          <a:noFill/>
        </p:spPr>
        <p:txBody>
          <a:bodyPr wrap="square" rtlCol="0">
            <a:spAutoFit/>
          </a:bodyPr>
          <a:lstStyle/>
          <a:p>
            <a:r>
              <a:rPr lang="de-DE" dirty="0">
                <a:latin typeface="Source Sans Pro" panose="020B0503030403020204" pitchFamily="34" charset="0"/>
                <a:ea typeface="Source Sans Pro" panose="020B0503030403020204" pitchFamily="34" charset="0"/>
              </a:rPr>
              <a:t>Gegeben sind:</a:t>
            </a:r>
            <a:br>
              <a:rPr lang="de-DE" dirty="0">
                <a:latin typeface="Source Sans Pro" panose="020B0503030403020204" pitchFamily="34" charset="0"/>
                <a:ea typeface="Source Sans Pro" panose="020B0503030403020204" pitchFamily="34" charset="0"/>
              </a:rPr>
            </a:br>
            <a:r>
              <a:rPr lang="de-DE" dirty="0">
                <a:latin typeface="Source Sans Pro" panose="020B0503030403020204" pitchFamily="34" charset="0"/>
                <a:ea typeface="Source Sans Pro" panose="020B0503030403020204" pitchFamily="34" charset="0"/>
              </a:rPr>
              <a:t>U</a:t>
            </a:r>
            <a:r>
              <a:rPr lang="de-DE" baseline="-25000" dirty="0">
                <a:latin typeface="Source Sans Pro" panose="020B0503030403020204" pitchFamily="34" charset="0"/>
                <a:ea typeface="Source Sans Pro" panose="020B0503030403020204" pitchFamily="34" charset="0"/>
              </a:rPr>
              <a:t>G</a:t>
            </a:r>
            <a:r>
              <a:rPr lang="de-DE" dirty="0">
                <a:latin typeface="Source Sans Pro" panose="020B0503030403020204" pitchFamily="34" charset="0"/>
                <a:ea typeface="Source Sans Pro" panose="020B0503030403020204" pitchFamily="34" charset="0"/>
              </a:rPr>
              <a:t> </a:t>
            </a:r>
            <a:r>
              <a:rPr lang="de-DE" i="1" dirty="0">
                <a:latin typeface="Source Sans Pro" panose="020B0503030403020204" pitchFamily="34" charset="0"/>
                <a:ea typeface="Source Sans Pro" panose="020B0503030403020204" pitchFamily="34" charset="0"/>
              </a:rPr>
              <a:t>= 24 V</a:t>
            </a:r>
            <a:br>
              <a:rPr lang="de-DE" i="1" dirty="0">
                <a:latin typeface="Source Sans Pro" panose="020B0503030403020204" pitchFamily="34" charset="0"/>
                <a:ea typeface="Source Sans Pro" panose="020B0503030403020204" pitchFamily="34" charset="0"/>
              </a:rPr>
            </a:br>
            <a:r>
              <a:rPr lang="de-DE" i="1" dirty="0">
                <a:latin typeface="Source Sans Pro" panose="020B0503030403020204" pitchFamily="34" charset="0"/>
                <a:ea typeface="Source Sans Pro" panose="020B0503030403020204" pitchFamily="34" charset="0"/>
              </a:rPr>
              <a:t>R</a:t>
            </a:r>
            <a:r>
              <a:rPr lang="de-DE" i="1" baseline="-25000" dirty="0">
                <a:latin typeface="Source Sans Pro" panose="020B0503030403020204" pitchFamily="34" charset="0"/>
                <a:ea typeface="Source Sans Pro" panose="020B0503030403020204" pitchFamily="34" charset="0"/>
              </a:rPr>
              <a:t>1</a:t>
            </a:r>
            <a:r>
              <a:rPr lang="de-DE" i="1" dirty="0">
                <a:latin typeface="Source Sans Pro" panose="020B0503030403020204" pitchFamily="34" charset="0"/>
                <a:ea typeface="Source Sans Pro" panose="020B0503030403020204" pitchFamily="34" charset="0"/>
              </a:rPr>
              <a:t> = 500 </a:t>
            </a:r>
            <a:r>
              <a:rPr lang="el-GR" i="1" dirty="0">
                <a:latin typeface="Source Sans Pro" panose="020B0503030403020204" pitchFamily="34" charset="0"/>
                <a:ea typeface="Source Sans Pro" panose="020B0503030403020204" pitchFamily="34" charset="0"/>
              </a:rPr>
              <a:t>Ω</a:t>
            </a:r>
            <a:br>
              <a:rPr lang="de-DE" i="1" dirty="0">
                <a:latin typeface="Source Sans Pro" panose="020B0503030403020204" pitchFamily="34" charset="0"/>
                <a:ea typeface="Source Sans Pro" panose="020B0503030403020204" pitchFamily="34" charset="0"/>
              </a:rPr>
            </a:br>
            <a:r>
              <a:rPr lang="de-DE" i="1" dirty="0">
                <a:latin typeface="Source Sans Pro" panose="020B0503030403020204" pitchFamily="34" charset="0"/>
                <a:ea typeface="Source Sans Pro" panose="020B0503030403020204" pitchFamily="34" charset="0"/>
              </a:rPr>
              <a:t>R</a:t>
            </a:r>
            <a:r>
              <a:rPr lang="de-DE" i="1" baseline="-25000" dirty="0">
                <a:latin typeface="Source Sans Pro" panose="020B0503030403020204" pitchFamily="34" charset="0"/>
                <a:ea typeface="Source Sans Pro" panose="020B0503030403020204" pitchFamily="34" charset="0"/>
              </a:rPr>
              <a:t>2</a:t>
            </a:r>
            <a:r>
              <a:rPr lang="de-DE" i="1" dirty="0">
                <a:latin typeface="Source Sans Pro" panose="020B0503030403020204" pitchFamily="34" charset="0"/>
                <a:ea typeface="Source Sans Pro" panose="020B0503030403020204" pitchFamily="34" charset="0"/>
              </a:rPr>
              <a:t> = 1.000 </a:t>
            </a:r>
            <a:r>
              <a:rPr lang="el-GR" i="1" dirty="0">
                <a:latin typeface="Source Sans Pro" panose="020B0503030403020204" pitchFamily="34" charset="0"/>
                <a:ea typeface="Source Sans Pro" panose="020B0503030403020204" pitchFamily="34" charset="0"/>
              </a:rPr>
              <a:t>Ω</a:t>
            </a:r>
            <a:endParaRPr lang="de-DE" i="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id="{BB5CE299-50F2-7B9E-38FB-BBA1F3A49FCE}"/>
                  </a:ext>
                </a:extLst>
              </p:cNvPr>
              <p:cNvSpPr txBox="1"/>
              <p:nvPr/>
            </p:nvSpPr>
            <p:spPr>
              <a:xfrm>
                <a:off x="5044660" y="3323148"/>
                <a:ext cx="1683987" cy="485582"/>
              </a:xfrm>
              <a:prstGeom prst="rect">
                <a:avLst/>
              </a:prstGeom>
              <a:noFill/>
            </p:spPr>
            <p:txBody>
              <a:bodyPr wrap="none" rtlCol="0">
                <a:spAutoFit/>
              </a:bodyPr>
              <a:lstStyle/>
              <a:p>
                <a14:m>
                  <m:oMath xmlns:m="http://schemas.openxmlformats.org/officeDocument/2006/math">
                    <m:r>
                      <a:rPr lang="de-DE" i="1" smtClean="0">
                        <a:solidFill>
                          <a:srgbClr val="FF0000"/>
                        </a:solidFill>
                        <a:latin typeface="Cambria Math"/>
                      </a:rPr>
                      <m:t>𝑈</m:t>
                    </m:r>
                    <m:r>
                      <a:rPr lang="de-DE" i="1" baseline="-25000">
                        <a:solidFill>
                          <a:srgbClr val="FF0000"/>
                        </a:solidFill>
                        <a:latin typeface="Cambria Math"/>
                      </a:rPr>
                      <m:t>2</m:t>
                    </m:r>
                    <m:r>
                      <a:rPr lang="de-DE" b="0" i="1" smtClean="0">
                        <a:solidFill>
                          <a:srgbClr val="FF0000"/>
                        </a:solidFill>
                        <a:latin typeface="Cambria Math"/>
                      </a:rPr>
                      <m:t>= </m:t>
                    </m:r>
                    <m:f>
                      <m:fPr>
                        <m:ctrlPr>
                          <a:rPr lang="de-DE" i="1" dirty="0" smtClean="0">
                            <a:solidFill>
                              <a:srgbClr val="FF0000"/>
                            </a:solidFill>
                            <a:latin typeface="Cambria Math" panose="02040503050406030204" pitchFamily="18" charset="0"/>
                          </a:rPr>
                        </m:ctrlPr>
                      </m:fPr>
                      <m:num>
                        <m:r>
                          <a:rPr lang="de-DE" b="0" i="1" dirty="0" smtClean="0">
                            <a:solidFill>
                              <a:srgbClr val="FF0000"/>
                            </a:solidFill>
                            <a:latin typeface="Cambria Math"/>
                          </a:rPr>
                          <m:t>𝑅</m:t>
                        </m:r>
                        <m:r>
                          <a:rPr lang="de-DE" b="0" i="1" baseline="-25000" dirty="0" smtClean="0">
                            <a:solidFill>
                              <a:srgbClr val="FF0000"/>
                            </a:solidFill>
                            <a:latin typeface="Cambria Math"/>
                          </a:rPr>
                          <m:t>2</m:t>
                        </m:r>
                      </m:num>
                      <m:den>
                        <m:r>
                          <a:rPr lang="de-DE" b="0" i="1" dirty="0" smtClean="0">
                            <a:solidFill>
                              <a:srgbClr val="FF0000"/>
                            </a:solidFill>
                            <a:latin typeface="Cambria Math"/>
                          </a:rPr>
                          <m:t>𝑅</m:t>
                        </m:r>
                        <m:r>
                          <a:rPr lang="de-DE" b="0" i="1" baseline="-25000" dirty="0" smtClean="0">
                            <a:solidFill>
                              <a:srgbClr val="FF0000"/>
                            </a:solidFill>
                            <a:latin typeface="Cambria Math"/>
                          </a:rPr>
                          <m:t>1</m:t>
                        </m:r>
                        <m:r>
                          <a:rPr lang="de-DE" b="0" i="1" dirty="0" smtClean="0">
                            <a:solidFill>
                              <a:srgbClr val="FF0000"/>
                            </a:solidFill>
                            <a:latin typeface="Cambria Math"/>
                          </a:rPr>
                          <m:t>+</m:t>
                        </m:r>
                        <m:r>
                          <a:rPr lang="de-DE" b="0" i="1" dirty="0" smtClean="0">
                            <a:solidFill>
                              <a:srgbClr val="FF0000"/>
                            </a:solidFill>
                            <a:latin typeface="Cambria Math"/>
                          </a:rPr>
                          <m:t>𝑅</m:t>
                        </m:r>
                        <m:r>
                          <a:rPr lang="de-DE" b="0" i="1" baseline="-25000" dirty="0" smtClean="0">
                            <a:solidFill>
                              <a:srgbClr val="FF0000"/>
                            </a:solidFill>
                            <a:latin typeface="Cambria Math"/>
                          </a:rPr>
                          <m:t>2</m:t>
                        </m:r>
                      </m:den>
                    </m:f>
                  </m:oMath>
                </a14:m>
                <a:r>
                  <a:rPr lang="de-DE" dirty="0">
                    <a:solidFill>
                      <a:srgbClr val="FF0000"/>
                    </a:solidFill>
                  </a:rPr>
                  <a:t> ∙ </a:t>
                </a:r>
                <a14:m>
                  <m:oMath xmlns:m="http://schemas.openxmlformats.org/officeDocument/2006/math">
                    <m:r>
                      <a:rPr lang="de-DE" i="1" dirty="0">
                        <a:solidFill>
                          <a:srgbClr val="FF0000"/>
                        </a:solidFill>
                        <a:latin typeface="Cambria Math"/>
                      </a:rPr>
                      <m:t>𝑈</m:t>
                    </m:r>
                    <m:r>
                      <a:rPr lang="de-DE" i="1" baseline="-25000" dirty="0">
                        <a:solidFill>
                          <a:srgbClr val="FF0000"/>
                        </a:solidFill>
                        <a:latin typeface="Cambria Math"/>
                      </a:rPr>
                      <m:t>𝐺</m:t>
                    </m:r>
                  </m:oMath>
                </a14:m>
                <a:endParaRPr lang="de-DE" dirty="0">
                  <a:solidFill>
                    <a:srgbClr val="FF0000"/>
                  </a:solidFill>
                </a:endParaRPr>
              </a:p>
            </p:txBody>
          </p:sp>
        </mc:Choice>
        <mc:Fallback xmlns="">
          <p:sp>
            <p:nvSpPr>
              <p:cNvPr id="3" name="Textfeld 2">
                <a:extLst>
                  <a:ext uri="{FF2B5EF4-FFF2-40B4-BE49-F238E27FC236}">
                    <a16:creationId xmlns:a16="http://schemas.microsoft.com/office/drawing/2014/main" id="{BB5CE299-50F2-7B9E-38FB-BBA1F3A49FCE}"/>
                  </a:ext>
                </a:extLst>
              </p:cNvPr>
              <p:cNvSpPr txBox="1">
                <a:spLocks noRot="1" noChangeAspect="1" noMove="1" noResize="1" noEditPoints="1" noAdjustHandles="1" noChangeArrowheads="1" noChangeShapeType="1" noTextEdit="1"/>
              </p:cNvSpPr>
              <p:nvPr/>
            </p:nvSpPr>
            <p:spPr>
              <a:xfrm>
                <a:off x="5044660" y="3323148"/>
                <a:ext cx="1683987" cy="485582"/>
              </a:xfrm>
              <a:prstGeom prst="rect">
                <a:avLst/>
              </a:prstGeom>
              <a:blipFill>
                <a:blip r:embed="rId3"/>
                <a:stretch>
                  <a:fillRect b="-75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659CD1AE-E79A-DCEA-0AA4-8BCD1C23DF36}"/>
                  </a:ext>
                </a:extLst>
              </p:cNvPr>
              <p:cNvSpPr txBox="1"/>
              <p:nvPr/>
            </p:nvSpPr>
            <p:spPr>
              <a:xfrm>
                <a:off x="5060003" y="4290447"/>
                <a:ext cx="2942665" cy="492827"/>
              </a:xfrm>
              <a:prstGeom prst="rect">
                <a:avLst/>
              </a:prstGeom>
              <a:noFill/>
            </p:spPr>
            <p:txBody>
              <a:bodyPr wrap="none" rtlCol="0">
                <a:spAutoFit/>
              </a:bodyPr>
              <a:lstStyle/>
              <a:p>
                <a14:m>
                  <m:oMath xmlns:m="http://schemas.openxmlformats.org/officeDocument/2006/math">
                    <m:r>
                      <a:rPr lang="de-DE" i="1" smtClean="0">
                        <a:latin typeface="Cambria Math"/>
                      </a:rPr>
                      <m:t>𝑈</m:t>
                    </m:r>
                    <m:r>
                      <a:rPr lang="de-DE" i="1" baseline="-25000">
                        <a:latin typeface="Cambria Math"/>
                      </a:rPr>
                      <m:t>2</m:t>
                    </m:r>
                    <m:r>
                      <a:rPr lang="de-DE" b="0" i="1" smtClean="0">
                        <a:latin typeface="Cambria Math"/>
                      </a:rPr>
                      <m:t>= </m:t>
                    </m:r>
                    <m:f>
                      <m:fPr>
                        <m:ctrlPr>
                          <a:rPr lang="de-DE" i="1" dirty="0" smtClean="0">
                            <a:latin typeface="Cambria Math" panose="02040503050406030204" pitchFamily="18" charset="0"/>
                          </a:rPr>
                        </m:ctrlPr>
                      </m:fPr>
                      <m:num>
                        <m:r>
                          <a:rPr lang="de-DE" b="0" i="1" dirty="0" smtClean="0">
                            <a:latin typeface="Cambria Math"/>
                          </a:rPr>
                          <m:t>1.000</m:t>
                        </m:r>
                        <m:r>
                          <a:rPr lang="de-DE" b="0" i="1" dirty="0" smtClean="0">
                            <a:latin typeface="Cambria Math" panose="02040503050406030204" pitchFamily="18" charset="0"/>
                          </a:rPr>
                          <m:t> </m:t>
                        </m:r>
                        <m:r>
                          <a:rPr lang="el-GR" b="0" i="1" dirty="0" smtClean="0">
                            <a:latin typeface="Cambria Math"/>
                          </a:rPr>
                          <m:t>Ω</m:t>
                        </m:r>
                      </m:num>
                      <m:den>
                        <m:r>
                          <a:rPr lang="de-DE" b="0" i="1" dirty="0" smtClean="0">
                            <a:latin typeface="Cambria Math"/>
                          </a:rPr>
                          <m:t>500</m:t>
                        </m:r>
                        <m:r>
                          <a:rPr lang="de-DE" b="0" i="1" dirty="0" smtClean="0">
                            <a:latin typeface="Cambria Math" panose="02040503050406030204" pitchFamily="18" charset="0"/>
                          </a:rPr>
                          <m:t> </m:t>
                        </m:r>
                        <m:r>
                          <a:rPr lang="el-GR" b="0" i="1" dirty="0" smtClean="0">
                            <a:latin typeface="Cambria Math"/>
                          </a:rPr>
                          <m:t>Ω</m:t>
                        </m:r>
                        <m:r>
                          <a:rPr lang="de-DE" b="0" i="1" dirty="0" smtClean="0">
                            <a:latin typeface="Cambria Math"/>
                          </a:rPr>
                          <m:t> </m:t>
                        </m:r>
                        <m:r>
                          <a:rPr lang="de-DE" b="0" i="1" dirty="0" smtClean="0">
                            <a:latin typeface="Cambria Math" panose="02040503050406030204" pitchFamily="18" charset="0"/>
                          </a:rPr>
                          <m:t> </m:t>
                        </m:r>
                        <m:r>
                          <a:rPr lang="de-DE" b="0" i="1" dirty="0" smtClean="0">
                            <a:latin typeface="Cambria Math"/>
                          </a:rPr>
                          <m:t>+</m:t>
                        </m:r>
                        <m:r>
                          <a:rPr lang="de-DE" b="0" i="1" dirty="0" smtClean="0">
                            <a:latin typeface="Cambria Math" panose="02040503050406030204" pitchFamily="18" charset="0"/>
                          </a:rPr>
                          <m:t> </m:t>
                        </m:r>
                        <m:r>
                          <a:rPr lang="de-DE" b="0" i="1" dirty="0" smtClean="0">
                            <a:latin typeface="Cambria Math"/>
                          </a:rPr>
                          <m:t>1.000</m:t>
                        </m:r>
                        <m:r>
                          <a:rPr lang="de-DE" b="0" i="1" dirty="0" smtClean="0">
                            <a:latin typeface="Cambria Math" panose="02040503050406030204" pitchFamily="18" charset="0"/>
                          </a:rPr>
                          <m:t> </m:t>
                        </m:r>
                        <m:r>
                          <a:rPr lang="el-GR" b="0" i="1" dirty="0" smtClean="0">
                            <a:latin typeface="Cambria Math"/>
                          </a:rPr>
                          <m:t>Ω</m:t>
                        </m:r>
                      </m:den>
                    </m:f>
                  </m:oMath>
                </a14:m>
                <a:r>
                  <a:rPr lang="de-DE" dirty="0"/>
                  <a:t> ∙ </a:t>
                </a:r>
                <a14:m>
                  <m:oMath xmlns:m="http://schemas.openxmlformats.org/officeDocument/2006/math">
                    <m:r>
                      <a:rPr lang="de-DE" b="0" i="1" dirty="0" smtClean="0">
                        <a:latin typeface="Cambria Math"/>
                      </a:rPr>
                      <m:t>24 </m:t>
                    </m:r>
                    <m:r>
                      <a:rPr lang="de-DE" b="0" i="1" dirty="0" smtClean="0">
                        <a:latin typeface="Cambria Math"/>
                      </a:rPr>
                      <m:t>𝑉𝑜𝑙𝑡</m:t>
                    </m:r>
                  </m:oMath>
                </a14:m>
                <a:endParaRPr lang="de-DE" dirty="0"/>
              </a:p>
            </p:txBody>
          </p:sp>
        </mc:Choice>
        <mc:Fallback xmlns="">
          <p:sp>
            <p:nvSpPr>
              <p:cNvPr id="4" name="Textfeld 3">
                <a:extLst>
                  <a:ext uri="{FF2B5EF4-FFF2-40B4-BE49-F238E27FC236}">
                    <a16:creationId xmlns:a16="http://schemas.microsoft.com/office/drawing/2014/main" id="{659CD1AE-E79A-DCEA-0AA4-8BCD1C23DF36}"/>
                  </a:ext>
                </a:extLst>
              </p:cNvPr>
              <p:cNvSpPr txBox="1">
                <a:spLocks noRot="1" noChangeAspect="1" noMove="1" noResize="1" noEditPoints="1" noAdjustHandles="1" noChangeArrowheads="1" noChangeShapeType="1" noTextEdit="1"/>
              </p:cNvSpPr>
              <p:nvPr/>
            </p:nvSpPr>
            <p:spPr>
              <a:xfrm>
                <a:off x="5060003" y="4290447"/>
                <a:ext cx="2942665" cy="492827"/>
              </a:xfrm>
              <a:prstGeom prst="rect">
                <a:avLst/>
              </a:prstGeom>
              <a:blipFill>
                <a:blip r:embed="rId4"/>
                <a:stretch>
                  <a:fillRect b="-740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FA40252F-260B-2E87-ABFE-FC5C1E903B52}"/>
                  </a:ext>
                </a:extLst>
              </p:cNvPr>
              <p:cNvSpPr txBox="1"/>
              <p:nvPr/>
            </p:nvSpPr>
            <p:spPr>
              <a:xfrm>
                <a:off x="5020259" y="5269031"/>
                <a:ext cx="15785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smtClean="0">
                          <a:latin typeface="Cambria Math"/>
                        </a:rPr>
                        <m:t>𝑈</m:t>
                      </m:r>
                      <m:r>
                        <a:rPr lang="de-DE" i="1" baseline="-25000">
                          <a:latin typeface="Cambria Math"/>
                        </a:rPr>
                        <m:t>2</m:t>
                      </m:r>
                      <m:r>
                        <a:rPr lang="de-DE" b="0" i="1" smtClean="0">
                          <a:latin typeface="Cambria Math"/>
                        </a:rPr>
                        <m:t>= </m:t>
                      </m:r>
                      <m:r>
                        <a:rPr lang="de-DE" b="0" i="1" dirty="0" smtClean="0">
                          <a:latin typeface="Cambria Math"/>
                        </a:rPr>
                        <m:t>16 </m:t>
                      </m:r>
                      <m:r>
                        <a:rPr lang="de-DE" b="0" i="1" dirty="0" smtClean="0">
                          <a:latin typeface="Cambria Math"/>
                        </a:rPr>
                        <m:t>𝑉𝑜𝑙𝑡</m:t>
                      </m:r>
                    </m:oMath>
                  </m:oMathPara>
                </a14:m>
                <a:endParaRPr lang="de-DE" dirty="0"/>
              </a:p>
            </p:txBody>
          </p:sp>
        </mc:Choice>
        <mc:Fallback xmlns="">
          <p:sp>
            <p:nvSpPr>
              <p:cNvPr id="5" name="Textfeld 4">
                <a:extLst>
                  <a:ext uri="{FF2B5EF4-FFF2-40B4-BE49-F238E27FC236}">
                    <a16:creationId xmlns:a16="http://schemas.microsoft.com/office/drawing/2014/main" id="{FA40252F-260B-2E87-ABFE-FC5C1E903B52}"/>
                  </a:ext>
                </a:extLst>
              </p:cNvPr>
              <p:cNvSpPr txBox="1">
                <a:spLocks noRot="1" noChangeAspect="1" noMove="1" noResize="1" noEditPoints="1" noAdjustHandles="1" noChangeArrowheads="1" noChangeShapeType="1" noTextEdit="1"/>
              </p:cNvSpPr>
              <p:nvPr/>
            </p:nvSpPr>
            <p:spPr>
              <a:xfrm>
                <a:off x="5020259" y="5269031"/>
                <a:ext cx="1578509" cy="369332"/>
              </a:xfrm>
              <a:prstGeom prst="rect">
                <a:avLst/>
              </a:prstGeom>
              <a:blipFill>
                <a:blip r:embed="rId5"/>
                <a:stretch>
                  <a:fillRect/>
                </a:stretch>
              </a:blipFill>
            </p:spPr>
            <p:txBody>
              <a:bodyPr/>
              <a:lstStyle/>
              <a:p>
                <a:r>
                  <a:rPr lang="de-DE">
                    <a:noFill/>
                  </a:rPr>
                  <a:t> </a:t>
                </a:r>
              </a:p>
            </p:txBody>
          </p:sp>
        </mc:Fallback>
      </mc:AlternateContent>
      <p:grpSp>
        <p:nvGrpSpPr>
          <p:cNvPr id="46" name="Gruppieren 45">
            <a:extLst>
              <a:ext uri="{FF2B5EF4-FFF2-40B4-BE49-F238E27FC236}">
                <a16:creationId xmlns:a16="http://schemas.microsoft.com/office/drawing/2014/main" id="{C8255113-DA16-EB0D-D0A0-3B4DB3F62ABF}"/>
              </a:ext>
            </a:extLst>
          </p:cNvPr>
          <p:cNvGrpSpPr/>
          <p:nvPr/>
        </p:nvGrpSpPr>
        <p:grpSpPr>
          <a:xfrm>
            <a:off x="1070752" y="2424213"/>
            <a:ext cx="2466361" cy="3166445"/>
            <a:chOff x="1070752" y="2424213"/>
            <a:chExt cx="2466361" cy="3166445"/>
          </a:xfrm>
        </p:grpSpPr>
        <p:sp>
          <p:nvSpPr>
            <p:cNvPr id="7" name="Rechteck 6">
              <a:extLst>
                <a:ext uri="{FF2B5EF4-FFF2-40B4-BE49-F238E27FC236}">
                  <a16:creationId xmlns:a16="http://schemas.microsoft.com/office/drawing/2014/main" id="{15146412-BE18-AB2E-AF83-A894EF9141D7}"/>
                </a:ext>
              </a:extLst>
            </p:cNvPr>
            <p:cNvSpPr/>
            <p:nvPr/>
          </p:nvSpPr>
          <p:spPr>
            <a:xfrm>
              <a:off x="2057400" y="2908730"/>
              <a:ext cx="604520" cy="900000"/>
            </a:xfrm>
            <a:prstGeom prst="rect">
              <a:avLst/>
            </a:prstGeom>
            <a:no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10" name="Gerader Verbinder 9">
              <a:extLst>
                <a:ext uri="{FF2B5EF4-FFF2-40B4-BE49-F238E27FC236}">
                  <a16:creationId xmlns:a16="http://schemas.microsoft.com/office/drawing/2014/main" id="{1A6F11A1-B951-B4AE-9D03-F7EC4BFC2EE6}"/>
                </a:ext>
              </a:extLst>
            </p:cNvPr>
            <p:cNvCxnSpPr>
              <a:cxnSpLocks/>
              <a:stCxn id="7" idx="0"/>
            </p:cNvCxnSpPr>
            <p:nvPr/>
          </p:nvCxnSpPr>
          <p:spPr>
            <a:xfrm flipV="1">
              <a:off x="2359660" y="2448560"/>
              <a:ext cx="0" cy="46017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hteck 12">
              <a:extLst>
                <a:ext uri="{FF2B5EF4-FFF2-40B4-BE49-F238E27FC236}">
                  <a16:creationId xmlns:a16="http://schemas.microsoft.com/office/drawing/2014/main" id="{77A8696A-B010-21DD-ADD9-E8DFFAB0858A}"/>
                </a:ext>
              </a:extLst>
            </p:cNvPr>
            <p:cNvSpPr/>
            <p:nvPr/>
          </p:nvSpPr>
          <p:spPr>
            <a:xfrm>
              <a:off x="2057400" y="4178730"/>
              <a:ext cx="604520" cy="900000"/>
            </a:xfrm>
            <a:prstGeom prst="rect">
              <a:avLst/>
            </a:prstGeom>
            <a:no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14" name="Gerader Verbinder 13">
              <a:extLst>
                <a:ext uri="{FF2B5EF4-FFF2-40B4-BE49-F238E27FC236}">
                  <a16:creationId xmlns:a16="http://schemas.microsoft.com/office/drawing/2014/main" id="{31BC127E-BEF9-DC3A-CA30-4C947DDC2139}"/>
                </a:ext>
              </a:extLst>
            </p:cNvPr>
            <p:cNvCxnSpPr>
              <a:cxnSpLocks/>
              <a:stCxn id="13" idx="0"/>
              <a:endCxn id="7" idx="2"/>
            </p:cNvCxnSpPr>
            <p:nvPr/>
          </p:nvCxnSpPr>
          <p:spPr>
            <a:xfrm flipV="1">
              <a:off x="2359660" y="3808730"/>
              <a:ext cx="0" cy="37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E31BF2FA-F5F9-B0EB-1879-93461B2AFE95}"/>
                </a:ext>
              </a:extLst>
            </p:cNvPr>
            <p:cNvCxnSpPr>
              <a:cxnSpLocks/>
            </p:cNvCxnSpPr>
            <p:nvPr/>
          </p:nvCxnSpPr>
          <p:spPr>
            <a:xfrm flipV="1">
              <a:off x="2359660" y="5078730"/>
              <a:ext cx="0" cy="49022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7C83EF57-340E-B1D5-4AC0-23F47B74EEB2}"/>
                </a:ext>
              </a:extLst>
            </p:cNvPr>
            <p:cNvCxnSpPr>
              <a:cxnSpLocks/>
            </p:cNvCxnSpPr>
            <p:nvPr/>
          </p:nvCxnSpPr>
          <p:spPr>
            <a:xfrm flipH="1">
              <a:off x="1252220" y="2466436"/>
              <a:ext cx="1107440" cy="0"/>
            </a:xfrm>
            <a:prstGeom prst="line">
              <a:avLst/>
            </a:prstGeom>
            <a:ln w="41275">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3" name="Gerader Verbinder 22">
              <a:extLst>
                <a:ext uri="{FF2B5EF4-FFF2-40B4-BE49-F238E27FC236}">
                  <a16:creationId xmlns:a16="http://schemas.microsoft.com/office/drawing/2014/main" id="{86F75E70-C6F8-B899-3D1E-8C14EDD82456}"/>
                </a:ext>
              </a:extLst>
            </p:cNvPr>
            <p:cNvCxnSpPr>
              <a:cxnSpLocks/>
            </p:cNvCxnSpPr>
            <p:nvPr/>
          </p:nvCxnSpPr>
          <p:spPr>
            <a:xfrm flipH="1">
              <a:off x="1252220" y="5548425"/>
              <a:ext cx="1107440"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3B693442-5EC0-44D5-4439-8382906DB129}"/>
                </a:ext>
              </a:extLst>
            </p:cNvPr>
            <p:cNvCxnSpPr>
              <a:cxnSpLocks/>
            </p:cNvCxnSpPr>
            <p:nvPr/>
          </p:nvCxnSpPr>
          <p:spPr>
            <a:xfrm>
              <a:off x="2359660" y="5548425"/>
              <a:ext cx="752475"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03A18DF1-2B2A-69BD-6C08-2B8F6E525B21}"/>
                </a:ext>
              </a:extLst>
            </p:cNvPr>
            <p:cNvCxnSpPr>
              <a:cxnSpLocks/>
            </p:cNvCxnSpPr>
            <p:nvPr/>
          </p:nvCxnSpPr>
          <p:spPr>
            <a:xfrm>
              <a:off x="2366645" y="4005375"/>
              <a:ext cx="752475"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30" name="Textfeld 29">
              <a:extLst>
                <a:ext uri="{FF2B5EF4-FFF2-40B4-BE49-F238E27FC236}">
                  <a16:creationId xmlns:a16="http://schemas.microsoft.com/office/drawing/2014/main" id="{79B0E151-5030-F580-3FB4-17C663B130B2}"/>
                </a:ext>
              </a:extLst>
            </p:cNvPr>
            <p:cNvSpPr txBox="1"/>
            <p:nvPr/>
          </p:nvSpPr>
          <p:spPr>
            <a:xfrm>
              <a:off x="2927516" y="4519903"/>
              <a:ext cx="609597" cy="461665"/>
            </a:xfrm>
            <a:prstGeom prst="rect">
              <a:avLst/>
            </a:prstGeom>
            <a:noFill/>
          </p:spPr>
          <p:txBody>
            <a:bodyPr wrap="square" rtlCol="0">
              <a:spAutoFit/>
            </a:bodyPr>
            <a:lstStyle/>
            <a:p>
              <a:r>
                <a:rPr lang="de-DE" sz="2400" dirty="0"/>
                <a:t>U</a:t>
              </a:r>
              <a:r>
                <a:rPr lang="de-DE" sz="2400" baseline="-25000" dirty="0"/>
                <a:t>2</a:t>
              </a:r>
            </a:p>
          </p:txBody>
        </p:sp>
        <p:cxnSp>
          <p:nvCxnSpPr>
            <p:cNvPr id="31" name="Gerader Verbinder 30">
              <a:extLst>
                <a:ext uri="{FF2B5EF4-FFF2-40B4-BE49-F238E27FC236}">
                  <a16:creationId xmlns:a16="http://schemas.microsoft.com/office/drawing/2014/main" id="{AE795AA7-8979-6AED-6510-A2DF2BAB89AE}"/>
                </a:ext>
              </a:extLst>
            </p:cNvPr>
            <p:cNvCxnSpPr>
              <a:cxnSpLocks/>
            </p:cNvCxnSpPr>
            <p:nvPr/>
          </p:nvCxnSpPr>
          <p:spPr>
            <a:xfrm flipV="1">
              <a:off x="3112135" y="4024382"/>
              <a:ext cx="0" cy="46017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5E766E06-4384-4243-9002-CB87E02AD96B}"/>
                </a:ext>
              </a:extLst>
            </p:cNvPr>
            <p:cNvCxnSpPr>
              <a:cxnSpLocks/>
            </p:cNvCxnSpPr>
            <p:nvPr/>
          </p:nvCxnSpPr>
          <p:spPr>
            <a:xfrm flipV="1">
              <a:off x="3112135" y="5038946"/>
              <a:ext cx="0" cy="460170"/>
            </a:xfrm>
            <a:prstGeom prst="line">
              <a:avLst/>
            </a:prstGeom>
            <a:ln w="412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33" name="Gerader Verbinder 32">
              <a:extLst>
                <a:ext uri="{FF2B5EF4-FFF2-40B4-BE49-F238E27FC236}">
                  <a16:creationId xmlns:a16="http://schemas.microsoft.com/office/drawing/2014/main" id="{96EBB2BF-43DB-337A-9485-733E4C30C030}"/>
                </a:ext>
              </a:extLst>
            </p:cNvPr>
            <p:cNvCxnSpPr>
              <a:cxnSpLocks/>
            </p:cNvCxnSpPr>
            <p:nvPr/>
          </p:nvCxnSpPr>
          <p:spPr>
            <a:xfrm flipV="1">
              <a:off x="1252220" y="2466436"/>
              <a:ext cx="0" cy="119116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7857E9E7-F946-CF54-7970-4999B606C265}"/>
                </a:ext>
              </a:extLst>
            </p:cNvPr>
            <p:cNvCxnSpPr>
              <a:cxnSpLocks/>
            </p:cNvCxnSpPr>
            <p:nvPr/>
          </p:nvCxnSpPr>
          <p:spPr>
            <a:xfrm flipV="1">
              <a:off x="1252220" y="4315485"/>
              <a:ext cx="0" cy="1191164"/>
            </a:xfrm>
            <a:prstGeom prst="line">
              <a:avLst/>
            </a:prstGeom>
            <a:ln w="41275">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36" name="Textfeld 35">
              <a:extLst>
                <a:ext uri="{FF2B5EF4-FFF2-40B4-BE49-F238E27FC236}">
                  <a16:creationId xmlns:a16="http://schemas.microsoft.com/office/drawing/2014/main" id="{7C7C0957-C3AF-2256-AD91-D26897878C8A}"/>
                </a:ext>
              </a:extLst>
            </p:cNvPr>
            <p:cNvSpPr txBox="1"/>
            <p:nvPr/>
          </p:nvSpPr>
          <p:spPr>
            <a:xfrm>
              <a:off x="1070752" y="3726926"/>
              <a:ext cx="609597" cy="461665"/>
            </a:xfrm>
            <a:prstGeom prst="rect">
              <a:avLst/>
            </a:prstGeom>
            <a:noFill/>
          </p:spPr>
          <p:txBody>
            <a:bodyPr wrap="square" rtlCol="0">
              <a:spAutoFit/>
            </a:bodyPr>
            <a:lstStyle/>
            <a:p>
              <a:r>
                <a:rPr lang="de-DE" sz="2400" dirty="0"/>
                <a:t>U</a:t>
              </a:r>
              <a:endParaRPr lang="de-DE" sz="2400" baseline="-25000" dirty="0"/>
            </a:p>
          </p:txBody>
        </p:sp>
        <p:sp>
          <p:nvSpPr>
            <p:cNvPr id="37" name="Textfeld 36">
              <a:extLst>
                <a:ext uri="{FF2B5EF4-FFF2-40B4-BE49-F238E27FC236}">
                  <a16:creationId xmlns:a16="http://schemas.microsoft.com/office/drawing/2014/main" id="{276BF70F-5D8D-DCC4-B17F-54C27DBA8EC8}"/>
                </a:ext>
              </a:extLst>
            </p:cNvPr>
            <p:cNvSpPr txBox="1"/>
            <p:nvPr/>
          </p:nvSpPr>
          <p:spPr>
            <a:xfrm>
              <a:off x="1623085" y="3138482"/>
              <a:ext cx="609597" cy="461665"/>
            </a:xfrm>
            <a:prstGeom prst="rect">
              <a:avLst/>
            </a:prstGeom>
            <a:noFill/>
          </p:spPr>
          <p:txBody>
            <a:bodyPr wrap="square" rtlCol="0">
              <a:spAutoFit/>
            </a:bodyPr>
            <a:lstStyle/>
            <a:p>
              <a:r>
                <a:rPr lang="de-DE" sz="2400" dirty="0"/>
                <a:t>R</a:t>
              </a:r>
              <a:r>
                <a:rPr lang="de-DE" sz="2400" baseline="-25000" dirty="0"/>
                <a:t>1</a:t>
              </a:r>
            </a:p>
          </p:txBody>
        </p:sp>
        <p:sp>
          <p:nvSpPr>
            <p:cNvPr id="38" name="Textfeld 37">
              <a:extLst>
                <a:ext uri="{FF2B5EF4-FFF2-40B4-BE49-F238E27FC236}">
                  <a16:creationId xmlns:a16="http://schemas.microsoft.com/office/drawing/2014/main" id="{DF9D5E37-A5F5-AAB6-8916-2B57AC2AC6C1}"/>
                </a:ext>
              </a:extLst>
            </p:cNvPr>
            <p:cNvSpPr txBox="1"/>
            <p:nvPr/>
          </p:nvSpPr>
          <p:spPr>
            <a:xfrm>
              <a:off x="1623084" y="4346816"/>
              <a:ext cx="609597" cy="461665"/>
            </a:xfrm>
            <a:prstGeom prst="rect">
              <a:avLst/>
            </a:prstGeom>
            <a:noFill/>
          </p:spPr>
          <p:txBody>
            <a:bodyPr wrap="square" rtlCol="0">
              <a:spAutoFit/>
            </a:bodyPr>
            <a:lstStyle/>
            <a:p>
              <a:r>
                <a:rPr lang="de-DE" sz="2400" dirty="0"/>
                <a:t>R</a:t>
              </a:r>
              <a:r>
                <a:rPr lang="de-DE" sz="2400" baseline="-25000" dirty="0"/>
                <a:t>2</a:t>
              </a:r>
            </a:p>
          </p:txBody>
        </p:sp>
        <p:sp>
          <p:nvSpPr>
            <p:cNvPr id="41" name="Ellipse 40">
              <a:extLst>
                <a:ext uri="{FF2B5EF4-FFF2-40B4-BE49-F238E27FC236}">
                  <a16:creationId xmlns:a16="http://schemas.microsoft.com/office/drawing/2014/main" id="{E53B0E07-3A11-2DD3-EC85-6241B75EA879}"/>
                </a:ext>
              </a:extLst>
            </p:cNvPr>
            <p:cNvSpPr/>
            <p:nvPr/>
          </p:nvSpPr>
          <p:spPr>
            <a:xfrm>
              <a:off x="1212010" y="5508951"/>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43" name="Ellipse 42">
              <a:extLst>
                <a:ext uri="{FF2B5EF4-FFF2-40B4-BE49-F238E27FC236}">
                  <a16:creationId xmlns:a16="http://schemas.microsoft.com/office/drawing/2014/main" id="{ECF3F70C-37F4-9C78-08F6-44BE248B2774}"/>
                </a:ext>
              </a:extLst>
            </p:cNvPr>
            <p:cNvSpPr/>
            <p:nvPr/>
          </p:nvSpPr>
          <p:spPr>
            <a:xfrm>
              <a:off x="3075044" y="5511712"/>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44" name="Ellipse 43">
              <a:extLst>
                <a:ext uri="{FF2B5EF4-FFF2-40B4-BE49-F238E27FC236}">
                  <a16:creationId xmlns:a16="http://schemas.microsoft.com/office/drawing/2014/main" id="{B5E2DF5B-8085-F154-F4E1-5FA1EA1F4924}"/>
                </a:ext>
              </a:extLst>
            </p:cNvPr>
            <p:cNvSpPr/>
            <p:nvPr/>
          </p:nvSpPr>
          <p:spPr>
            <a:xfrm>
              <a:off x="3084250" y="3966553"/>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45" name="Ellipse 44">
              <a:extLst>
                <a:ext uri="{FF2B5EF4-FFF2-40B4-BE49-F238E27FC236}">
                  <a16:creationId xmlns:a16="http://schemas.microsoft.com/office/drawing/2014/main" id="{28B8E002-78C4-F039-628A-1E935CCB3CD0}"/>
                </a:ext>
              </a:extLst>
            </p:cNvPr>
            <p:cNvSpPr/>
            <p:nvPr/>
          </p:nvSpPr>
          <p:spPr>
            <a:xfrm>
              <a:off x="1214391" y="2424213"/>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grpSp>
    </p:spTree>
    <p:extLst>
      <p:ext uri="{BB962C8B-B14F-4D97-AF65-F5344CB8AC3E}">
        <p14:creationId xmlns:p14="http://schemas.microsoft.com/office/powerpoint/2010/main" val="3730874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Stromverteilung in der Parallelschaltung</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 Parallelschaltung</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11</a:t>
            </a:fld>
            <a:r>
              <a:rPr lang="de-DE" dirty="0"/>
              <a:t> von 33</a:t>
            </a:r>
          </a:p>
        </p:txBody>
      </p:sp>
      <p:pic>
        <p:nvPicPr>
          <p:cNvPr id="9" name="Grafik 8" descr="Ein Bild, das Diagramm, Reihe, Quadrat, Plan enthält.&#10;&#10;Automatisch generierte Beschreibung">
            <a:extLst>
              <a:ext uri="{FF2B5EF4-FFF2-40B4-BE49-F238E27FC236}">
                <a16:creationId xmlns:a16="http://schemas.microsoft.com/office/drawing/2014/main" id="{93328199-31E8-18BB-6DE7-812CC809B1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 y="2008129"/>
            <a:ext cx="3524250" cy="3676810"/>
          </a:xfrm>
          <a:prstGeom prst="rect">
            <a:avLst/>
          </a:prstGeom>
        </p:spPr>
      </p:pic>
      <p:sp>
        <p:nvSpPr>
          <p:cNvPr id="10" name="Textfeld 9">
            <a:extLst>
              <a:ext uri="{FF2B5EF4-FFF2-40B4-BE49-F238E27FC236}">
                <a16:creationId xmlns:a16="http://schemas.microsoft.com/office/drawing/2014/main" id="{5EFF4EF1-6889-00D4-6829-62C8819F28F1}"/>
              </a:ext>
            </a:extLst>
          </p:cNvPr>
          <p:cNvSpPr txBox="1"/>
          <p:nvPr/>
        </p:nvSpPr>
        <p:spPr>
          <a:xfrm>
            <a:off x="4368119" y="2436754"/>
            <a:ext cx="5435758" cy="646331"/>
          </a:xfrm>
          <a:prstGeom prst="rect">
            <a:avLst/>
          </a:prstGeom>
          <a:noFill/>
        </p:spPr>
        <p:txBody>
          <a:bodyPr wrap="square" rtlCol="0">
            <a:spAutoFit/>
          </a:bodyPr>
          <a:lstStyle/>
          <a:p>
            <a:r>
              <a:rPr lang="de-DE" dirty="0">
                <a:solidFill>
                  <a:srgbClr val="7F7F7F"/>
                </a:solidFill>
                <a:latin typeface="Source Sans Pro" panose="020B0503030403020204" pitchFamily="34" charset="0"/>
                <a:ea typeface="Source Sans Pro" panose="020B0503030403020204" pitchFamily="34" charset="0"/>
              </a:rPr>
              <a:t>Der Gesamtstrom verteilt sich über die drei Bauteile, wobei folgendes gilt:</a:t>
            </a:r>
            <a:endParaRPr lang="de-DE" b="1" dirty="0">
              <a:solidFill>
                <a:srgbClr val="7F7F7F"/>
              </a:solidFill>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sp>
            <p:nvSpPr>
              <p:cNvPr id="12" name="TextBox 6">
                <a:extLst>
                  <a:ext uri="{FF2B5EF4-FFF2-40B4-BE49-F238E27FC236}">
                    <a16:creationId xmlns:a16="http://schemas.microsoft.com/office/drawing/2014/main" id="{488FEC7C-A71F-AC86-BF3D-E88D31979479}"/>
                  </a:ext>
                </a:extLst>
              </p:cNvPr>
              <p:cNvSpPr txBox="1"/>
              <p:nvPr/>
            </p:nvSpPr>
            <p:spPr>
              <a:xfrm>
                <a:off x="5463604" y="3710905"/>
                <a:ext cx="2150910" cy="3608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de-DE" sz="2400" b="0" i="1" smtClean="0">
                          <a:solidFill>
                            <a:srgbClr val="FF0000"/>
                          </a:solidFill>
                          <a:latin typeface="Cambria Math" panose="02040503050406030204" pitchFamily="18" charset="0"/>
                        </a:rPr>
                        <m:t>𝐼</m:t>
                      </m:r>
                      <m:r>
                        <a:rPr lang="de-DE" sz="2400" b="0" i="1" baseline="-25000" smtClean="0">
                          <a:solidFill>
                            <a:srgbClr val="FF0000"/>
                          </a:solidFill>
                          <a:latin typeface="Cambria Math" panose="02040503050406030204" pitchFamily="18" charset="0"/>
                        </a:rPr>
                        <m:t>𝐺</m:t>
                      </m:r>
                      <m:r>
                        <a:rPr lang="de-DE" sz="2400" b="0" i="1" smtClean="0">
                          <a:solidFill>
                            <a:srgbClr val="FF0000"/>
                          </a:solidFill>
                          <a:latin typeface="Cambria Math" panose="02040503050406030204" pitchFamily="18" charset="0"/>
                        </a:rPr>
                        <m:t>=</m:t>
                      </m:r>
                      <m:r>
                        <a:rPr lang="de-DE" sz="2400" b="0" i="1" smtClean="0">
                          <a:solidFill>
                            <a:srgbClr val="FF0000"/>
                          </a:solidFill>
                          <a:latin typeface="Cambria Math" panose="02040503050406030204" pitchFamily="18" charset="0"/>
                        </a:rPr>
                        <m:t>𝐼</m:t>
                      </m:r>
                      <m:r>
                        <a:rPr lang="de-DE" sz="2400" b="0" i="1" baseline="-25000" smtClean="0">
                          <a:solidFill>
                            <a:srgbClr val="FF0000"/>
                          </a:solidFill>
                          <a:latin typeface="Cambria Math" panose="02040503050406030204" pitchFamily="18" charset="0"/>
                        </a:rPr>
                        <m:t>1</m:t>
                      </m:r>
                      <m:r>
                        <a:rPr lang="de-DE" sz="2400" b="0" i="1" smtClean="0">
                          <a:solidFill>
                            <a:srgbClr val="FF0000"/>
                          </a:solidFill>
                          <a:latin typeface="Cambria Math" panose="02040503050406030204" pitchFamily="18" charset="0"/>
                        </a:rPr>
                        <m:t>+</m:t>
                      </m:r>
                      <m:r>
                        <a:rPr lang="de-DE" sz="2400" b="0" i="1" smtClean="0">
                          <a:solidFill>
                            <a:srgbClr val="FF0000"/>
                          </a:solidFill>
                          <a:latin typeface="Cambria Math" panose="02040503050406030204" pitchFamily="18" charset="0"/>
                        </a:rPr>
                        <m:t>𝐼</m:t>
                      </m:r>
                      <m:r>
                        <a:rPr lang="de-DE" sz="2400" b="0" i="1" baseline="-25000" smtClean="0">
                          <a:solidFill>
                            <a:srgbClr val="FF0000"/>
                          </a:solidFill>
                          <a:latin typeface="Cambria Math" panose="02040503050406030204" pitchFamily="18" charset="0"/>
                        </a:rPr>
                        <m:t>2</m:t>
                      </m:r>
                      <m:r>
                        <a:rPr lang="de-DE" sz="2400" b="0" i="1" smtClean="0">
                          <a:solidFill>
                            <a:srgbClr val="FF0000"/>
                          </a:solidFill>
                          <a:latin typeface="Cambria Math" panose="02040503050406030204" pitchFamily="18" charset="0"/>
                        </a:rPr>
                        <m:t>+</m:t>
                      </m:r>
                      <m:r>
                        <a:rPr lang="de-DE" sz="2400" b="0" i="1" smtClean="0">
                          <a:solidFill>
                            <a:srgbClr val="FF0000"/>
                          </a:solidFill>
                          <a:latin typeface="Cambria Math" panose="02040503050406030204" pitchFamily="18" charset="0"/>
                        </a:rPr>
                        <m:t>𝐼</m:t>
                      </m:r>
                      <m:r>
                        <a:rPr lang="de-DE" sz="2400" b="0" i="1" baseline="-25000" smtClean="0">
                          <a:solidFill>
                            <a:srgbClr val="FF0000"/>
                          </a:solidFill>
                          <a:latin typeface="Cambria Math" panose="02040503050406030204" pitchFamily="18" charset="0"/>
                        </a:rPr>
                        <m:t>3</m:t>
                      </m:r>
                    </m:oMath>
                  </m:oMathPara>
                </a14:m>
                <a:endParaRPr lang="en-GB" sz="2400" baseline="-25000" dirty="0">
                  <a:solidFill>
                    <a:srgbClr val="FF0000"/>
                  </a:solidFill>
                </a:endParaRPr>
              </a:p>
            </p:txBody>
          </p:sp>
        </mc:Choice>
        <mc:Fallback xmlns="">
          <p:sp>
            <p:nvSpPr>
              <p:cNvPr id="12" name="TextBox 6">
                <a:extLst>
                  <a:ext uri="{FF2B5EF4-FFF2-40B4-BE49-F238E27FC236}">
                    <a16:creationId xmlns:a16="http://schemas.microsoft.com/office/drawing/2014/main" id="{488FEC7C-A71F-AC86-BF3D-E88D31979479}"/>
                  </a:ext>
                </a:extLst>
              </p:cNvPr>
              <p:cNvSpPr txBox="1">
                <a:spLocks noRot="1" noChangeAspect="1" noMove="1" noResize="1" noEditPoints="1" noAdjustHandles="1" noChangeArrowheads="1" noChangeShapeType="1" noTextEdit="1"/>
              </p:cNvSpPr>
              <p:nvPr/>
            </p:nvSpPr>
            <p:spPr>
              <a:xfrm>
                <a:off x="5463604" y="3710905"/>
                <a:ext cx="2150910" cy="360804"/>
              </a:xfrm>
              <a:prstGeom prst="rect">
                <a:avLst/>
              </a:prstGeom>
              <a:blipFill>
                <a:blip r:embed="rId4"/>
                <a:stretch>
                  <a:fillRect l="-2833" r="-1133" b="-20339"/>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E6349B4A-C5E5-EF6E-B20D-06A6F867D3BF}"/>
              </a:ext>
            </a:extLst>
          </p:cNvPr>
          <p:cNvSpPr txBox="1"/>
          <p:nvPr/>
        </p:nvSpPr>
        <p:spPr>
          <a:xfrm>
            <a:off x="476250" y="3384869"/>
            <a:ext cx="438149" cy="923330"/>
          </a:xfrm>
          <a:prstGeom prst="rect">
            <a:avLst/>
          </a:prstGeom>
          <a:solidFill>
            <a:schemeClr val="bg1"/>
          </a:solidFill>
        </p:spPr>
        <p:txBody>
          <a:bodyPr wrap="square" rtlCol="0">
            <a:spAutoFit/>
          </a:bodyPr>
          <a:lstStyle/>
          <a:p>
            <a:pPr algn="ctr"/>
            <a:br>
              <a:rPr lang="de-DE" dirty="0"/>
            </a:br>
            <a:r>
              <a:rPr lang="de-DE" dirty="0"/>
              <a:t>B</a:t>
            </a:r>
            <a:r>
              <a:rPr lang="de-DE" baseline="-25000" dirty="0"/>
              <a:t>1</a:t>
            </a:r>
            <a:br>
              <a:rPr lang="de-DE" dirty="0"/>
            </a:br>
            <a:endParaRPr lang="de-DE" dirty="0"/>
          </a:p>
        </p:txBody>
      </p:sp>
      <p:sp>
        <p:nvSpPr>
          <p:cNvPr id="3" name="Textfeld 2">
            <a:extLst>
              <a:ext uri="{FF2B5EF4-FFF2-40B4-BE49-F238E27FC236}">
                <a16:creationId xmlns:a16="http://schemas.microsoft.com/office/drawing/2014/main" id="{7B8E2775-61BF-2884-A878-D19011EE840C}"/>
              </a:ext>
            </a:extLst>
          </p:cNvPr>
          <p:cNvSpPr txBox="1"/>
          <p:nvPr/>
        </p:nvSpPr>
        <p:spPr>
          <a:xfrm>
            <a:off x="1885950" y="3384869"/>
            <a:ext cx="438149" cy="923330"/>
          </a:xfrm>
          <a:prstGeom prst="rect">
            <a:avLst/>
          </a:prstGeom>
          <a:solidFill>
            <a:schemeClr val="bg1"/>
          </a:solidFill>
        </p:spPr>
        <p:txBody>
          <a:bodyPr wrap="square" rtlCol="0">
            <a:spAutoFit/>
          </a:bodyPr>
          <a:lstStyle/>
          <a:p>
            <a:pPr algn="ctr"/>
            <a:br>
              <a:rPr lang="de-DE" dirty="0"/>
            </a:br>
            <a:r>
              <a:rPr lang="de-DE" dirty="0"/>
              <a:t>B</a:t>
            </a:r>
            <a:r>
              <a:rPr lang="de-DE" baseline="-25000" dirty="0"/>
              <a:t>2</a:t>
            </a:r>
            <a:br>
              <a:rPr lang="de-DE" dirty="0"/>
            </a:br>
            <a:endParaRPr lang="de-DE" dirty="0"/>
          </a:p>
        </p:txBody>
      </p:sp>
      <p:sp>
        <p:nvSpPr>
          <p:cNvPr id="4" name="Textfeld 3">
            <a:extLst>
              <a:ext uri="{FF2B5EF4-FFF2-40B4-BE49-F238E27FC236}">
                <a16:creationId xmlns:a16="http://schemas.microsoft.com/office/drawing/2014/main" id="{2498B47D-4BBE-8C65-1855-4B289D08AA3D}"/>
              </a:ext>
            </a:extLst>
          </p:cNvPr>
          <p:cNvSpPr txBox="1"/>
          <p:nvPr/>
        </p:nvSpPr>
        <p:spPr>
          <a:xfrm>
            <a:off x="3279434" y="3429642"/>
            <a:ext cx="438149" cy="923330"/>
          </a:xfrm>
          <a:prstGeom prst="rect">
            <a:avLst/>
          </a:prstGeom>
          <a:solidFill>
            <a:schemeClr val="bg1"/>
          </a:solidFill>
        </p:spPr>
        <p:txBody>
          <a:bodyPr wrap="square" rtlCol="0">
            <a:spAutoFit/>
          </a:bodyPr>
          <a:lstStyle/>
          <a:p>
            <a:pPr algn="ctr"/>
            <a:br>
              <a:rPr lang="de-DE" dirty="0"/>
            </a:br>
            <a:r>
              <a:rPr lang="de-DE" dirty="0"/>
              <a:t>B</a:t>
            </a:r>
            <a:r>
              <a:rPr lang="de-DE" baseline="-25000" dirty="0"/>
              <a:t>3</a:t>
            </a:r>
            <a:br>
              <a:rPr lang="de-DE" dirty="0"/>
            </a:br>
            <a:endParaRPr lang="de-DE" dirty="0"/>
          </a:p>
        </p:txBody>
      </p:sp>
    </p:spTree>
    <p:extLst>
      <p:ext uri="{BB962C8B-B14F-4D97-AF65-F5344CB8AC3E}">
        <p14:creationId xmlns:p14="http://schemas.microsoft.com/office/powerpoint/2010/main" val="104384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Spannungsverteilung in der Parallelschaltung</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 Parallelschaltung</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12</a:t>
            </a:fld>
            <a:r>
              <a:rPr lang="de-DE" dirty="0"/>
              <a:t> von 33</a:t>
            </a:r>
          </a:p>
        </p:txBody>
      </p:sp>
      <p:pic>
        <p:nvPicPr>
          <p:cNvPr id="5" name="Grafik 4" descr="Ein Bild, das Diagramm, Reihe, Plan, technische Zeichnung enthält.&#10;&#10;Automatisch generierte Beschreibung">
            <a:extLst>
              <a:ext uri="{FF2B5EF4-FFF2-40B4-BE49-F238E27FC236}">
                <a16:creationId xmlns:a16="http://schemas.microsoft.com/office/drawing/2014/main" id="{2D643A44-C275-6BCF-0555-A088019131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889" y="2566647"/>
            <a:ext cx="3764606" cy="2217612"/>
          </a:xfrm>
          <a:prstGeom prst="rect">
            <a:avLst/>
          </a:prstGeom>
        </p:spPr>
      </p:pic>
      <p:sp>
        <p:nvSpPr>
          <p:cNvPr id="8" name="Textfeld 7">
            <a:extLst>
              <a:ext uri="{FF2B5EF4-FFF2-40B4-BE49-F238E27FC236}">
                <a16:creationId xmlns:a16="http://schemas.microsoft.com/office/drawing/2014/main" id="{B8DA474F-69DD-D628-B030-9D45E93EE49E}"/>
              </a:ext>
            </a:extLst>
          </p:cNvPr>
          <p:cNvSpPr txBox="1"/>
          <p:nvPr/>
        </p:nvSpPr>
        <p:spPr>
          <a:xfrm>
            <a:off x="5029689" y="2104982"/>
            <a:ext cx="5650879" cy="830997"/>
          </a:xfrm>
          <a:prstGeom prst="rect">
            <a:avLst/>
          </a:prstGeom>
          <a:noFill/>
        </p:spPr>
        <p:txBody>
          <a:bodyPr wrap="square" rtlCol="0">
            <a:spAutoFit/>
          </a:bodyPr>
          <a:lstStyle/>
          <a:p>
            <a:r>
              <a:rPr lang="de-DE" sz="2400" dirty="0">
                <a:solidFill>
                  <a:srgbClr val="7F7F7F"/>
                </a:solidFill>
                <a:latin typeface="Source Sans Pro" panose="020B0503030403020204" pitchFamily="34" charset="0"/>
                <a:ea typeface="Source Sans Pro" panose="020B0503030403020204" pitchFamily="34" charset="0"/>
              </a:rPr>
              <a:t>An allen Bauteilen liegt die gleiche Spannung an wie an der Spannungsquelle:</a:t>
            </a:r>
            <a:endParaRPr lang="de-DE" sz="2400" b="1" dirty="0">
              <a:solidFill>
                <a:srgbClr val="7F7F7F"/>
              </a:solidFill>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sp>
            <p:nvSpPr>
              <p:cNvPr id="9" name="TextBox 6">
                <a:extLst>
                  <a:ext uri="{FF2B5EF4-FFF2-40B4-BE49-F238E27FC236}">
                    <a16:creationId xmlns:a16="http://schemas.microsoft.com/office/drawing/2014/main" id="{39EC53DE-8BD1-3396-B9CC-454123905A0B}"/>
                  </a:ext>
                </a:extLst>
              </p:cNvPr>
              <p:cNvSpPr txBox="1"/>
              <p:nvPr/>
            </p:nvSpPr>
            <p:spPr>
              <a:xfrm>
                <a:off x="5393953" y="3310444"/>
                <a:ext cx="2554738" cy="3608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de-DE" sz="2400" b="0" i="1" smtClean="0">
                          <a:solidFill>
                            <a:srgbClr val="FF0000"/>
                          </a:solidFill>
                          <a:latin typeface="Cambria Math" panose="02040503050406030204" pitchFamily="18" charset="0"/>
                        </a:rPr>
                        <m:t>𝑈</m:t>
                      </m:r>
                      <m:r>
                        <a:rPr lang="de-DE" sz="2400" b="0" i="1" baseline="-25000" smtClean="0">
                          <a:solidFill>
                            <a:srgbClr val="FF0000"/>
                          </a:solidFill>
                          <a:latin typeface="Cambria Math" panose="02040503050406030204" pitchFamily="18" charset="0"/>
                        </a:rPr>
                        <m:t>𝐺</m:t>
                      </m:r>
                      <m:r>
                        <a:rPr lang="de-DE" sz="2400" b="0" i="1" smtClean="0">
                          <a:solidFill>
                            <a:srgbClr val="FF0000"/>
                          </a:solidFill>
                          <a:latin typeface="Cambria Math" panose="02040503050406030204" pitchFamily="18" charset="0"/>
                        </a:rPr>
                        <m:t>=</m:t>
                      </m:r>
                      <m:r>
                        <a:rPr lang="de-DE" sz="2400" b="0" i="1" smtClean="0">
                          <a:solidFill>
                            <a:srgbClr val="FF0000"/>
                          </a:solidFill>
                          <a:latin typeface="Cambria Math" panose="02040503050406030204" pitchFamily="18" charset="0"/>
                        </a:rPr>
                        <m:t>𝑈</m:t>
                      </m:r>
                      <m:r>
                        <a:rPr lang="de-DE" sz="2400" b="0" i="1" baseline="-25000" smtClean="0">
                          <a:solidFill>
                            <a:srgbClr val="FF0000"/>
                          </a:solidFill>
                          <a:latin typeface="Cambria Math" panose="02040503050406030204" pitchFamily="18" charset="0"/>
                        </a:rPr>
                        <m:t>1</m:t>
                      </m:r>
                      <m:r>
                        <a:rPr lang="de-DE" sz="2400" b="0" i="1" smtClean="0">
                          <a:solidFill>
                            <a:srgbClr val="FF0000"/>
                          </a:solidFill>
                          <a:latin typeface="Cambria Math" panose="02040503050406030204" pitchFamily="18" charset="0"/>
                        </a:rPr>
                        <m:t>=</m:t>
                      </m:r>
                      <m:r>
                        <a:rPr lang="de-DE" sz="2400" b="0" i="1" smtClean="0">
                          <a:solidFill>
                            <a:srgbClr val="FF0000"/>
                          </a:solidFill>
                          <a:latin typeface="Cambria Math" panose="02040503050406030204" pitchFamily="18" charset="0"/>
                        </a:rPr>
                        <m:t>𝑈</m:t>
                      </m:r>
                      <m:r>
                        <a:rPr lang="de-DE" sz="2400" b="0" i="1" baseline="-25000" smtClean="0">
                          <a:solidFill>
                            <a:srgbClr val="FF0000"/>
                          </a:solidFill>
                          <a:latin typeface="Cambria Math" panose="02040503050406030204" pitchFamily="18" charset="0"/>
                        </a:rPr>
                        <m:t>2</m:t>
                      </m:r>
                      <m:r>
                        <a:rPr lang="de-DE" sz="2400" b="0" i="1" smtClean="0">
                          <a:solidFill>
                            <a:srgbClr val="FF0000"/>
                          </a:solidFill>
                          <a:latin typeface="Cambria Math" panose="02040503050406030204" pitchFamily="18" charset="0"/>
                        </a:rPr>
                        <m:t>=</m:t>
                      </m:r>
                      <m:r>
                        <a:rPr lang="de-DE" sz="2400" b="0" i="1" smtClean="0">
                          <a:solidFill>
                            <a:srgbClr val="FF0000"/>
                          </a:solidFill>
                          <a:latin typeface="Cambria Math" panose="02040503050406030204" pitchFamily="18" charset="0"/>
                        </a:rPr>
                        <m:t>𝑈</m:t>
                      </m:r>
                      <m:r>
                        <a:rPr lang="de-DE" sz="2400" b="0" i="1" baseline="-25000" smtClean="0">
                          <a:solidFill>
                            <a:srgbClr val="FF0000"/>
                          </a:solidFill>
                          <a:latin typeface="Cambria Math" panose="02040503050406030204" pitchFamily="18" charset="0"/>
                        </a:rPr>
                        <m:t>3</m:t>
                      </m:r>
                    </m:oMath>
                  </m:oMathPara>
                </a14:m>
                <a:endParaRPr lang="en-GB" sz="2400" baseline="-25000" dirty="0">
                  <a:solidFill>
                    <a:srgbClr val="FF0000"/>
                  </a:solidFill>
                </a:endParaRPr>
              </a:p>
            </p:txBody>
          </p:sp>
        </mc:Choice>
        <mc:Fallback xmlns="">
          <p:sp>
            <p:nvSpPr>
              <p:cNvPr id="9" name="TextBox 6">
                <a:extLst>
                  <a:ext uri="{FF2B5EF4-FFF2-40B4-BE49-F238E27FC236}">
                    <a16:creationId xmlns:a16="http://schemas.microsoft.com/office/drawing/2014/main" id="{39EC53DE-8BD1-3396-B9CC-454123905A0B}"/>
                  </a:ext>
                </a:extLst>
              </p:cNvPr>
              <p:cNvSpPr txBox="1">
                <a:spLocks noRot="1" noChangeAspect="1" noMove="1" noResize="1" noEditPoints="1" noAdjustHandles="1" noChangeArrowheads="1" noChangeShapeType="1" noTextEdit="1"/>
              </p:cNvSpPr>
              <p:nvPr/>
            </p:nvSpPr>
            <p:spPr>
              <a:xfrm>
                <a:off x="5393953" y="3310444"/>
                <a:ext cx="2554738" cy="360804"/>
              </a:xfrm>
              <a:prstGeom prst="rect">
                <a:avLst/>
              </a:prstGeom>
              <a:blipFill>
                <a:blip r:embed="rId4"/>
                <a:stretch>
                  <a:fillRect l="-3341" r="-1432" b="-22034"/>
                </a:stretch>
              </a:blipFill>
            </p:spPr>
            <p:txBody>
              <a:bodyPr/>
              <a:lstStyle/>
              <a:p>
                <a:r>
                  <a:rPr lang="de-DE">
                    <a:noFill/>
                  </a:rPr>
                  <a:t> </a:t>
                </a:r>
              </a:p>
            </p:txBody>
          </p:sp>
        </mc:Fallback>
      </mc:AlternateContent>
    </p:spTree>
    <p:extLst>
      <p:ext uri="{BB962C8B-B14F-4D97-AF65-F5344CB8AC3E}">
        <p14:creationId xmlns:p14="http://schemas.microsoft.com/office/powerpoint/2010/main" val="870235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Gesamtwiderstand bei Widerständen</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 Parallelschaltung</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13</a:t>
            </a:fld>
            <a:r>
              <a:rPr lang="de-DE" dirty="0"/>
              <a:t> von 33</a:t>
            </a:r>
          </a:p>
        </p:txBody>
      </p:sp>
      <p:pic>
        <p:nvPicPr>
          <p:cNvPr id="4" name="Inhaltsplatzhalter 3">
            <a:extLst>
              <a:ext uri="{FF2B5EF4-FFF2-40B4-BE49-F238E27FC236}">
                <a16:creationId xmlns:a16="http://schemas.microsoft.com/office/drawing/2014/main" id="{43310164-9DA8-86A5-6726-64E32C5EFB98}"/>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120844" y="2325590"/>
            <a:ext cx="2203042" cy="2565524"/>
          </a:xfrm>
        </p:spPr>
      </p:pic>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52B4032F-4CBD-A067-4EE0-F40A3EFC8FDE}"/>
                  </a:ext>
                </a:extLst>
              </p:cNvPr>
              <p:cNvSpPr txBox="1"/>
              <p:nvPr/>
            </p:nvSpPr>
            <p:spPr>
              <a:xfrm>
                <a:off x="4719611" y="2154613"/>
                <a:ext cx="2176492" cy="436017"/>
              </a:xfrm>
              <a:prstGeom prst="rect">
                <a:avLst/>
              </a:prstGeom>
              <a:noFill/>
            </p:spPr>
            <p:txBody>
              <a:bodyPr wrap="square" lIns="0" tIns="0" rIns="0" bIns="0" rtlCol="0">
                <a:spAutoFit/>
              </a:bodyPr>
              <a:lstStyle/>
              <a:p>
                <a14:m>
                  <m:oMath xmlns:m="http://schemas.openxmlformats.org/officeDocument/2006/math">
                    <m:f>
                      <m:fPr>
                        <m:ctrlPr>
                          <a:rPr lang="de-DE" sz="2000" i="1" smtClean="0">
                            <a:solidFill>
                              <a:srgbClr val="FF0000"/>
                            </a:solidFill>
                            <a:latin typeface="Cambria Math" panose="02040503050406030204" pitchFamily="18" charset="0"/>
                            <a:ea typeface="Cambria Math" panose="02040503050406030204" pitchFamily="18" charset="0"/>
                          </a:rPr>
                        </m:ctrlPr>
                      </m:fPr>
                      <m:num>
                        <m:r>
                          <a:rPr lang="de-DE" sz="2000" b="0" i="0" smtClean="0">
                            <a:solidFill>
                              <a:srgbClr val="FF0000"/>
                            </a:solidFill>
                            <a:latin typeface="Cambria Math" panose="02040503050406030204" pitchFamily="18" charset="0"/>
                            <a:ea typeface="Cambria Math" panose="02040503050406030204" pitchFamily="18" charset="0"/>
                          </a:rPr>
                          <m:t>1</m:t>
                        </m:r>
                      </m:num>
                      <m:den>
                        <m:r>
                          <m:rPr>
                            <m:sty m:val="p"/>
                          </m:rPr>
                          <a:rPr lang="de-DE" sz="2000" b="0" i="0" smtClean="0">
                            <a:solidFill>
                              <a:srgbClr val="FF0000"/>
                            </a:solidFill>
                            <a:latin typeface="Cambria Math" panose="02040503050406030204" pitchFamily="18" charset="0"/>
                            <a:ea typeface="Cambria Math" panose="02040503050406030204" pitchFamily="18" charset="0"/>
                          </a:rPr>
                          <m:t>R</m:t>
                        </m:r>
                        <m:r>
                          <m:rPr>
                            <m:sty m:val="p"/>
                          </m:rPr>
                          <a:rPr lang="de-DE" sz="2000" b="0" i="0" baseline="-25000" smtClean="0">
                            <a:solidFill>
                              <a:srgbClr val="FF0000"/>
                            </a:solidFill>
                            <a:latin typeface="Cambria Math" panose="02040503050406030204" pitchFamily="18" charset="0"/>
                            <a:ea typeface="Cambria Math" panose="02040503050406030204" pitchFamily="18" charset="0"/>
                          </a:rPr>
                          <m:t>G</m:t>
                        </m:r>
                      </m:den>
                    </m:f>
                    <m:r>
                      <a:rPr lang="de-DE" sz="2000" b="0" i="0" smtClean="0">
                        <a:solidFill>
                          <a:srgbClr val="FF0000"/>
                        </a:solidFill>
                        <a:latin typeface="Cambria Math" panose="02040503050406030204" pitchFamily="18" charset="0"/>
                        <a:ea typeface="Cambria Math" panose="02040503050406030204" pitchFamily="18" charset="0"/>
                      </a:rPr>
                      <m:t>= </m:t>
                    </m:r>
                    <m:f>
                      <m:fPr>
                        <m:ctrlPr>
                          <a:rPr lang="de-DE" sz="2000" b="0" i="1" smtClean="0">
                            <a:solidFill>
                              <a:srgbClr val="FF0000"/>
                            </a:solidFill>
                            <a:latin typeface="Cambria Math" panose="02040503050406030204" pitchFamily="18" charset="0"/>
                            <a:ea typeface="Cambria Math" panose="02040503050406030204" pitchFamily="18" charset="0"/>
                          </a:rPr>
                        </m:ctrlPr>
                      </m:fPr>
                      <m:num>
                        <m:r>
                          <a:rPr lang="de-DE" sz="2000" b="0" i="0" smtClean="0">
                            <a:solidFill>
                              <a:srgbClr val="FF0000"/>
                            </a:solidFill>
                            <a:latin typeface="Cambria Math" panose="02040503050406030204" pitchFamily="18" charset="0"/>
                            <a:ea typeface="Cambria Math" panose="02040503050406030204" pitchFamily="18" charset="0"/>
                          </a:rPr>
                          <m:t>1</m:t>
                        </m:r>
                      </m:num>
                      <m:den>
                        <m:r>
                          <m:rPr>
                            <m:sty m:val="p"/>
                          </m:rPr>
                          <a:rPr lang="de-DE" sz="2000" b="0" i="0" smtClean="0">
                            <a:solidFill>
                              <a:srgbClr val="FF0000"/>
                            </a:solidFill>
                            <a:latin typeface="Cambria Math" panose="02040503050406030204" pitchFamily="18" charset="0"/>
                            <a:ea typeface="Cambria Math" panose="02040503050406030204" pitchFamily="18" charset="0"/>
                          </a:rPr>
                          <m:t>R</m:t>
                        </m:r>
                        <m:r>
                          <a:rPr lang="de-DE" sz="2000" b="0" i="0" baseline="-25000" smtClean="0">
                            <a:solidFill>
                              <a:srgbClr val="FF0000"/>
                            </a:solidFill>
                            <a:latin typeface="Cambria Math" panose="02040503050406030204" pitchFamily="18" charset="0"/>
                            <a:ea typeface="Cambria Math" panose="02040503050406030204" pitchFamily="18" charset="0"/>
                          </a:rPr>
                          <m:t>1</m:t>
                        </m:r>
                      </m:den>
                    </m:f>
                    <m:r>
                      <a:rPr lang="de-DE" sz="2000" b="0" i="0" smtClean="0">
                        <a:solidFill>
                          <a:srgbClr val="FF0000"/>
                        </a:solidFill>
                        <a:latin typeface="Cambria Math" panose="02040503050406030204" pitchFamily="18" charset="0"/>
                        <a:ea typeface="Cambria Math" panose="02040503050406030204" pitchFamily="18" charset="0"/>
                      </a:rPr>
                      <m:t>+ </m:t>
                    </m:r>
                    <m:f>
                      <m:fPr>
                        <m:ctrlPr>
                          <a:rPr lang="de-DE" sz="2000" i="1">
                            <a:solidFill>
                              <a:srgbClr val="FF0000"/>
                            </a:solidFill>
                            <a:latin typeface="Cambria Math" panose="02040503050406030204" pitchFamily="18" charset="0"/>
                            <a:ea typeface="Cambria Math" panose="02040503050406030204" pitchFamily="18" charset="0"/>
                          </a:rPr>
                        </m:ctrlPr>
                      </m:fPr>
                      <m:num>
                        <m:r>
                          <a:rPr lang="de-DE" sz="2000" i="0">
                            <a:solidFill>
                              <a:srgbClr val="FF0000"/>
                            </a:solidFill>
                            <a:latin typeface="Cambria Math" panose="02040503050406030204" pitchFamily="18" charset="0"/>
                            <a:ea typeface="Cambria Math" panose="02040503050406030204" pitchFamily="18" charset="0"/>
                          </a:rPr>
                          <m:t>1</m:t>
                        </m:r>
                      </m:num>
                      <m:den>
                        <m:r>
                          <m:rPr>
                            <m:sty m:val="p"/>
                          </m:rPr>
                          <a:rPr lang="de-DE" sz="2000" i="0">
                            <a:solidFill>
                              <a:srgbClr val="FF0000"/>
                            </a:solidFill>
                            <a:latin typeface="Cambria Math" panose="02040503050406030204" pitchFamily="18" charset="0"/>
                            <a:ea typeface="Cambria Math" panose="02040503050406030204" pitchFamily="18" charset="0"/>
                          </a:rPr>
                          <m:t>R</m:t>
                        </m:r>
                        <m:r>
                          <a:rPr lang="de-DE" sz="2000" b="0" i="0" baseline="-25000" smtClean="0">
                            <a:solidFill>
                              <a:srgbClr val="FF0000"/>
                            </a:solidFill>
                            <a:latin typeface="Cambria Math" panose="02040503050406030204" pitchFamily="18" charset="0"/>
                            <a:ea typeface="Cambria Math" panose="02040503050406030204" pitchFamily="18" charset="0"/>
                          </a:rPr>
                          <m:t>2</m:t>
                        </m:r>
                      </m:den>
                    </m:f>
                  </m:oMath>
                </a14:m>
                <a:r>
                  <a:rPr lang="de-DE" sz="2000" dirty="0">
                    <a:solidFill>
                      <a:srgbClr val="FF0000"/>
                    </a:solidFill>
                    <a:latin typeface="Cambria Math" panose="02040503050406030204" pitchFamily="18" charset="0"/>
                    <a:ea typeface="Cambria Math" panose="02040503050406030204" pitchFamily="18" charset="0"/>
                  </a:rPr>
                  <a:t> + </a:t>
                </a:r>
                <a14:m>
                  <m:oMath xmlns:m="http://schemas.openxmlformats.org/officeDocument/2006/math">
                    <m:f>
                      <m:fPr>
                        <m:ctrlPr>
                          <a:rPr lang="de-DE" sz="2000" i="1">
                            <a:solidFill>
                              <a:srgbClr val="FF0000"/>
                            </a:solidFill>
                            <a:latin typeface="Cambria Math" panose="02040503050406030204" pitchFamily="18" charset="0"/>
                            <a:ea typeface="Cambria Math" panose="02040503050406030204" pitchFamily="18" charset="0"/>
                          </a:rPr>
                        </m:ctrlPr>
                      </m:fPr>
                      <m:num>
                        <m:r>
                          <a:rPr lang="de-DE" sz="2000" i="0">
                            <a:solidFill>
                              <a:srgbClr val="FF0000"/>
                            </a:solidFill>
                            <a:latin typeface="Cambria Math" panose="02040503050406030204" pitchFamily="18" charset="0"/>
                            <a:ea typeface="Cambria Math" panose="02040503050406030204" pitchFamily="18" charset="0"/>
                          </a:rPr>
                          <m:t>1</m:t>
                        </m:r>
                      </m:num>
                      <m:den>
                        <m:r>
                          <m:rPr>
                            <m:sty m:val="p"/>
                          </m:rPr>
                          <a:rPr lang="de-DE" sz="2000" i="0">
                            <a:solidFill>
                              <a:srgbClr val="FF0000"/>
                            </a:solidFill>
                            <a:latin typeface="Cambria Math" panose="02040503050406030204" pitchFamily="18" charset="0"/>
                            <a:ea typeface="Cambria Math" panose="02040503050406030204" pitchFamily="18" charset="0"/>
                          </a:rPr>
                          <m:t>R</m:t>
                        </m:r>
                        <m:r>
                          <a:rPr lang="de-DE" sz="2000" b="0" i="0" baseline="-25000" smtClean="0">
                            <a:solidFill>
                              <a:srgbClr val="FF0000"/>
                            </a:solidFill>
                            <a:latin typeface="Cambria Math" panose="02040503050406030204" pitchFamily="18" charset="0"/>
                            <a:ea typeface="Cambria Math" panose="02040503050406030204" pitchFamily="18" charset="0"/>
                          </a:rPr>
                          <m:t>3</m:t>
                        </m:r>
                      </m:den>
                    </m:f>
                  </m:oMath>
                </a14:m>
                <a:endParaRPr lang="de-DE" sz="2000" dirty="0">
                  <a:solidFill>
                    <a:srgbClr val="FF0000"/>
                  </a:solidFill>
                  <a:latin typeface="Cambria Math" panose="02040503050406030204" pitchFamily="18" charset="0"/>
                  <a:ea typeface="Cambria Math" panose="02040503050406030204" pitchFamily="18" charset="0"/>
                </a:endParaRPr>
              </a:p>
            </p:txBody>
          </p:sp>
        </mc:Choice>
        <mc:Fallback xmlns="">
          <p:sp>
            <p:nvSpPr>
              <p:cNvPr id="5" name="Textfeld 4">
                <a:extLst>
                  <a:ext uri="{FF2B5EF4-FFF2-40B4-BE49-F238E27FC236}">
                    <a16:creationId xmlns:a16="http://schemas.microsoft.com/office/drawing/2014/main" id="{52B4032F-4CBD-A067-4EE0-F40A3EFC8FDE}"/>
                  </a:ext>
                </a:extLst>
              </p:cNvPr>
              <p:cNvSpPr txBox="1">
                <a:spLocks noRot="1" noChangeAspect="1" noMove="1" noResize="1" noEditPoints="1" noAdjustHandles="1" noChangeArrowheads="1" noChangeShapeType="1" noTextEdit="1"/>
              </p:cNvSpPr>
              <p:nvPr/>
            </p:nvSpPr>
            <p:spPr>
              <a:xfrm>
                <a:off x="4719611" y="2154613"/>
                <a:ext cx="2176492" cy="436017"/>
              </a:xfrm>
              <a:prstGeom prst="rect">
                <a:avLst/>
              </a:prstGeom>
              <a:blipFill>
                <a:blip r:embed="rId4"/>
                <a:stretch>
                  <a:fillRect l="-3081" t="-5556" b="-208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id="{51869CCB-3461-3A9D-4C91-4139910F15F8}"/>
                  </a:ext>
                </a:extLst>
              </p:cNvPr>
              <p:cNvSpPr txBox="1"/>
              <p:nvPr/>
            </p:nvSpPr>
            <p:spPr>
              <a:xfrm>
                <a:off x="4719610" y="3297375"/>
                <a:ext cx="3890990" cy="1169487"/>
              </a:xfrm>
              <a:prstGeom prst="rect">
                <a:avLst/>
              </a:prstGeom>
              <a:noFill/>
            </p:spPr>
            <p:txBody>
              <a:bodyPr wrap="square">
                <a:spAutoFit/>
              </a:bodyPr>
              <a:lstStyle/>
              <a:p>
                <a:pPr marL="0" indent="0">
                  <a:buNone/>
                </a:pPr>
                <a:r>
                  <a:rPr lang="pt-BR" dirty="0">
                    <a:latin typeface="Source Sans Pro" panose="020B0503030403020204" pitchFamily="34" charset="0"/>
                    <a:ea typeface="Source Sans Pro" panose="020B0503030403020204" pitchFamily="34" charset="0"/>
                  </a:rPr>
                  <a:t>Vereinfachung für zwei Widerstände:</a:t>
                </a:r>
              </a:p>
              <a:p>
                <a:pPr marL="0" indent="0">
                  <a:buNone/>
                </a:pPr>
                <a:br>
                  <a:rPr lang="de-DE" b="0" i="1" dirty="0">
                    <a:latin typeface="Cambria Math"/>
                  </a:rPr>
                </a:br>
                <a14:m>
                  <m:oMathPara xmlns:m="http://schemas.openxmlformats.org/officeDocument/2006/math">
                    <m:oMathParaPr>
                      <m:jc m:val="left"/>
                    </m:oMathParaPr>
                    <m:oMath xmlns:m="http://schemas.openxmlformats.org/officeDocument/2006/math">
                      <m:r>
                        <a:rPr lang="de-DE" b="0" i="1" smtClean="0">
                          <a:solidFill>
                            <a:srgbClr val="FF0000"/>
                          </a:solidFill>
                          <a:latin typeface="Cambria Math"/>
                        </a:rPr>
                        <m:t>𝑅</m:t>
                      </m:r>
                      <m:r>
                        <a:rPr lang="de-DE" b="0" i="1" baseline="-25000" smtClean="0">
                          <a:solidFill>
                            <a:srgbClr val="FF0000"/>
                          </a:solidFill>
                          <a:latin typeface="Cambria Math"/>
                        </a:rPr>
                        <m:t>𝐺</m:t>
                      </m:r>
                      <m:r>
                        <a:rPr lang="de-DE" b="0" i="1" smtClean="0">
                          <a:solidFill>
                            <a:srgbClr val="FF0000"/>
                          </a:solidFill>
                          <a:latin typeface="Cambria Math"/>
                        </a:rPr>
                        <m:t>=</m:t>
                      </m:r>
                      <m:f>
                        <m:fPr>
                          <m:ctrlPr>
                            <a:rPr lang="de-DE" b="0" i="1" smtClean="0">
                              <a:solidFill>
                                <a:srgbClr val="FF0000"/>
                              </a:solidFill>
                              <a:latin typeface="Cambria Math" panose="02040503050406030204" pitchFamily="18" charset="0"/>
                            </a:rPr>
                          </m:ctrlPr>
                        </m:fPr>
                        <m:num>
                          <m:r>
                            <a:rPr lang="de-DE" b="0" i="1" smtClean="0">
                              <a:solidFill>
                                <a:srgbClr val="FF0000"/>
                              </a:solidFill>
                              <a:latin typeface="Cambria Math"/>
                            </a:rPr>
                            <m:t>𝑅</m:t>
                          </m:r>
                          <m:r>
                            <a:rPr lang="de-DE" b="0" i="1" baseline="-25000" smtClean="0">
                              <a:solidFill>
                                <a:srgbClr val="FF0000"/>
                              </a:solidFill>
                              <a:latin typeface="Cambria Math"/>
                            </a:rPr>
                            <m:t>1</m:t>
                          </m:r>
                          <m:r>
                            <a:rPr lang="de-DE" b="0" i="1" smtClean="0">
                              <a:solidFill>
                                <a:srgbClr val="FF0000"/>
                              </a:solidFill>
                              <a:latin typeface="Cambria Math"/>
                            </a:rPr>
                            <m:t>∙</m:t>
                          </m:r>
                          <m:r>
                            <a:rPr lang="de-DE" b="0" i="1" smtClean="0">
                              <a:solidFill>
                                <a:srgbClr val="FF0000"/>
                              </a:solidFill>
                              <a:latin typeface="Cambria Math"/>
                            </a:rPr>
                            <m:t>𝑅</m:t>
                          </m:r>
                          <m:r>
                            <a:rPr lang="de-DE" b="0" i="1" baseline="-25000" smtClean="0">
                              <a:solidFill>
                                <a:srgbClr val="FF0000"/>
                              </a:solidFill>
                              <a:latin typeface="Cambria Math"/>
                            </a:rPr>
                            <m:t>2</m:t>
                          </m:r>
                        </m:num>
                        <m:den>
                          <m:r>
                            <a:rPr lang="de-DE" i="1">
                              <a:solidFill>
                                <a:srgbClr val="FF0000"/>
                              </a:solidFill>
                              <a:latin typeface="Cambria Math"/>
                            </a:rPr>
                            <m:t>𝑅</m:t>
                          </m:r>
                          <m:r>
                            <a:rPr lang="de-DE" i="1" baseline="-25000" smtClean="0">
                              <a:solidFill>
                                <a:srgbClr val="FF0000"/>
                              </a:solidFill>
                              <a:latin typeface="Cambria Math"/>
                            </a:rPr>
                            <m:t>1</m:t>
                          </m:r>
                          <m:r>
                            <a:rPr lang="de-DE" b="0" i="1" smtClean="0">
                              <a:solidFill>
                                <a:srgbClr val="FF0000"/>
                              </a:solidFill>
                              <a:latin typeface="Cambria Math"/>
                            </a:rPr>
                            <m:t>+</m:t>
                          </m:r>
                          <m:r>
                            <a:rPr lang="de-DE" i="1">
                              <a:solidFill>
                                <a:srgbClr val="FF0000"/>
                              </a:solidFill>
                              <a:latin typeface="Cambria Math"/>
                            </a:rPr>
                            <m:t>𝑅</m:t>
                          </m:r>
                          <m:r>
                            <a:rPr lang="de-DE" i="1" baseline="-25000">
                              <a:solidFill>
                                <a:srgbClr val="FF0000"/>
                              </a:solidFill>
                              <a:latin typeface="Cambria Math"/>
                            </a:rPr>
                            <m:t>2</m:t>
                          </m:r>
                        </m:den>
                      </m:f>
                    </m:oMath>
                  </m:oMathPara>
                </a14:m>
                <a:endParaRPr lang="de-DE" dirty="0"/>
              </a:p>
            </p:txBody>
          </p:sp>
        </mc:Choice>
        <mc:Fallback xmlns="">
          <p:sp>
            <p:nvSpPr>
              <p:cNvPr id="10" name="Textfeld 9">
                <a:extLst>
                  <a:ext uri="{FF2B5EF4-FFF2-40B4-BE49-F238E27FC236}">
                    <a16:creationId xmlns:a16="http://schemas.microsoft.com/office/drawing/2014/main" id="{51869CCB-3461-3A9D-4C91-4139910F15F8}"/>
                  </a:ext>
                </a:extLst>
              </p:cNvPr>
              <p:cNvSpPr txBox="1">
                <a:spLocks noRot="1" noChangeAspect="1" noMove="1" noResize="1" noEditPoints="1" noAdjustHandles="1" noChangeArrowheads="1" noChangeShapeType="1" noTextEdit="1"/>
              </p:cNvSpPr>
              <p:nvPr/>
            </p:nvSpPr>
            <p:spPr>
              <a:xfrm>
                <a:off x="4719610" y="3297375"/>
                <a:ext cx="3890990" cy="1169487"/>
              </a:xfrm>
              <a:prstGeom prst="rect">
                <a:avLst/>
              </a:prstGeom>
              <a:blipFill>
                <a:blip r:embed="rId5"/>
                <a:stretch>
                  <a:fillRect l="-1252" t="-312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926A1050-ADFB-FBBE-5B50-B351AEE6F0F7}"/>
                  </a:ext>
                </a:extLst>
              </p:cNvPr>
              <p:cNvSpPr txBox="1"/>
              <p:nvPr/>
            </p:nvSpPr>
            <p:spPr>
              <a:xfrm>
                <a:off x="4719610" y="4703387"/>
                <a:ext cx="6117996" cy="1657313"/>
              </a:xfrm>
              <a:prstGeom prst="rect">
                <a:avLst/>
              </a:prstGeom>
              <a:noFill/>
            </p:spPr>
            <p:txBody>
              <a:bodyPr wrap="square">
                <a:spAutoFit/>
              </a:bodyPr>
              <a:lstStyle/>
              <a:p>
                <a:pPr marL="0" indent="0">
                  <a:buNone/>
                </a:pPr>
                <a:r>
                  <a:rPr lang="pt-BR" dirty="0">
                    <a:latin typeface="Source Sans Pro" panose="020B0503030403020204" pitchFamily="34" charset="0"/>
                    <a:ea typeface="Source Sans Pro" panose="020B0503030403020204" pitchFamily="34" charset="0"/>
                  </a:rPr>
                  <a:t>Vereinfachung für gleiche Widerstände:</a:t>
                </a:r>
                <a:br>
                  <a:rPr lang="pt-BR" dirty="0">
                    <a:latin typeface="Source Sans Pro" panose="020B0503030403020204" pitchFamily="34" charset="0"/>
                    <a:ea typeface="Source Sans Pro" panose="020B0503030403020204" pitchFamily="34" charset="0"/>
                  </a:rPr>
                </a:br>
                <a:endParaRPr lang="en-GB" dirty="0">
                  <a:latin typeface="Source Sans Pro" panose="020B0503030403020204" pitchFamily="34" charset="0"/>
                  <a:ea typeface="Source Sans Pro" panose="020B0503030403020204" pitchFamily="34" charset="0"/>
                </a:endParaRPr>
              </a:p>
              <a:p>
                <a:pPr marL="0" indent="0">
                  <a:buNone/>
                </a:pPr>
                <a14:m>
                  <m:oMathPara xmlns:m="http://schemas.openxmlformats.org/officeDocument/2006/math">
                    <m:oMathParaPr>
                      <m:jc m:val="left"/>
                    </m:oMathParaPr>
                    <m:oMath xmlns:m="http://schemas.openxmlformats.org/officeDocument/2006/math">
                      <m:r>
                        <a:rPr lang="de-DE" i="1" smtClean="0">
                          <a:solidFill>
                            <a:srgbClr val="FF0000"/>
                          </a:solidFill>
                          <a:latin typeface="Cambria Math"/>
                        </a:rPr>
                        <m:t>𝑅</m:t>
                      </m:r>
                      <m:r>
                        <a:rPr lang="de-DE" i="1" baseline="-25000">
                          <a:solidFill>
                            <a:srgbClr val="FF0000"/>
                          </a:solidFill>
                          <a:latin typeface="Cambria Math"/>
                        </a:rPr>
                        <m:t>𝐺</m:t>
                      </m:r>
                      <m:r>
                        <a:rPr lang="de-DE" i="1">
                          <a:solidFill>
                            <a:srgbClr val="FF0000"/>
                          </a:solidFill>
                          <a:latin typeface="Cambria Math"/>
                        </a:rPr>
                        <m:t>=</m:t>
                      </m:r>
                      <m:f>
                        <m:fPr>
                          <m:ctrlPr>
                            <a:rPr lang="de-DE" i="1">
                              <a:solidFill>
                                <a:srgbClr val="FF0000"/>
                              </a:solidFill>
                              <a:latin typeface="Cambria Math" panose="02040503050406030204" pitchFamily="18" charset="0"/>
                            </a:rPr>
                          </m:ctrlPr>
                        </m:fPr>
                        <m:num>
                          <m:r>
                            <a:rPr lang="de-DE" i="1">
                              <a:solidFill>
                                <a:srgbClr val="FF0000"/>
                              </a:solidFill>
                              <a:latin typeface="Cambria Math"/>
                            </a:rPr>
                            <m:t>𝑅</m:t>
                          </m:r>
                        </m:num>
                        <m:den>
                          <m:r>
                            <a:rPr lang="de-DE" b="0" i="1" smtClean="0">
                              <a:solidFill>
                                <a:srgbClr val="FF0000"/>
                              </a:solidFill>
                              <a:latin typeface="Cambria Math"/>
                            </a:rPr>
                            <m:t>𝑛</m:t>
                          </m:r>
                        </m:den>
                      </m:f>
                    </m:oMath>
                  </m:oMathPara>
                </a14:m>
                <a:br>
                  <a:rPr lang="de-DE" dirty="0"/>
                </a:br>
                <a:endParaRPr lang="en-GB" dirty="0"/>
              </a:p>
              <a:p>
                <a:pPr marL="0" indent="0">
                  <a:buNone/>
                </a:pPr>
                <a:br>
                  <a:rPr lang="de-DE" sz="1400" i="1" dirty="0">
                    <a:latin typeface="Source Sans Pro" panose="020B0503030403020204" pitchFamily="34" charset="0"/>
                    <a:ea typeface="Source Sans Pro" panose="020B0503030403020204" pitchFamily="34" charset="0"/>
                  </a:rPr>
                </a:br>
                <a:r>
                  <a:rPr lang="de-DE" i="1" dirty="0">
                    <a:latin typeface="Source Sans Pro" panose="020B0503030403020204" pitchFamily="34" charset="0"/>
                    <a:ea typeface="Source Sans Pro" panose="020B0503030403020204" pitchFamily="34" charset="0"/>
                  </a:rPr>
                  <a:t>“</a:t>
                </a:r>
                <a:r>
                  <a:rPr lang="de-DE" i="1" dirty="0">
                    <a:solidFill>
                      <a:srgbClr val="FF0000"/>
                    </a:solidFill>
                    <a:latin typeface="Source Sans Pro" panose="020B0503030403020204" pitchFamily="34" charset="0"/>
                    <a:ea typeface="Source Sans Pro" panose="020B0503030403020204" pitchFamily="34" charset="0"/>
                  </a:rPr>
                  <a:t>n</a:t>
                </a:r>
                <a:r>
                  <a:rPr lang="de-DE" i="1" dirty="0">
                    <a:latin typeface="Source Sans Pro" panose="020B0503030403020204" pitchFamily="34" charset="0"/>
                    <a:ea typeface="Source Sans Pro" panose="020B0503030403020204" pitchFamily="34" charset="0"/>
                  </a:rPr>
                  <a:t>“</a:t>
                </a:r>
                <a:r>
                  <a:rPr lang="de-DE" dirty="0">
                    <a:latin typeface="Source Sans Pro" panose="020B0503030403020204" pitchFamily="34" charset="0"/>
                    <a:ea typeface="Source Sans Pro" panose="020B0503030403020204" pitchFamily="34" charset="0"/>
                  </a:rPr>
                  <a:t> steht für die Anzahl der Widerstände.</a:t>
                </a:r>
                <a:endParaRPr lang="de-DE" sz="1400" dirty="0">
                  <a:latin typeface="Source Sans Pro" panose="020B0503030403020204" pitchFamily="34" charset="0"/>
                  <a:ea typeface="Source Sans Pro" panose="020B0503030403020204" pitchFamily="34" charset="0"/>
                </a:endParaRPr>
              </a:p>
            </p:txBody>
          </p:sp>
        </mc:Choice>
        <mc:Fallback xmlns="">
          <p:sp>
            <p:nvSpPr>
              <p:cNvPr id="13" name="Textfeld 12">
                <a:extLst>
                  <a:ext uri="{FF2B5EF4-FFF2-40B4-BE49-F238E27FC236}">
                    <a16:creationId xmlns:a16="http://schemas.microsoft.com/office/drawing/2014/main" id="{926A1050-ADFB-FBBE-5B50-B351AEE6F0F7}"/>
                  </a:ext>
                </a:extLst>
              </p:cNvPr>
              <p:cNvSpPr txBox="1">
                <a:spLocks noRot="1" noChangeAspect="1" noMove="1" noResize="1" noEditPoints="1" noAdjustHandles="1" noChangeArrowheads="1" noChangeShapeType="1" noTextEdit="1"/>
              </p:cNvSpPr>
              <p:nvPr/>
            </p:nvSpPr>
            <p:spPr>
              <a:xfrm>
                <a:off x="4719610" y="4703387"/>
                <a:ext cx="6117996" cy="1657313"/>
              </a:xfrm>
              <a:prstGeom prst="rect">
                <a:avLst/>
              </a:prstGeom>
              <a:blipFill>
                <a:blip r:embed="rId6"/>
                <a:stretch>
                  <a:fillRect l="-797" t="-2214" b="-516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90B890D-6385-2192-FECA-E0BF8A286D73}"/>
                  </a:ext>
                </a:extLst>
              </p:cNvPr>
              <p:cNvSpPr txBox="1"/>
              <p:nvPr/>
            </p:nvSpPr>
            <p:spPr>
              <a:xfrm>
                <a:off x="7960133" y="2154613"/>
                <a:ext cx="3371850" cy="683200"/>
              </a:xfrm>
              <a:prstGeom prst="rect">
                <a:avLst/>
              </a:prstGeom>
              <a:noFill/>
            </p:spPr>
            <p:txBody>
              <a:bodyPr wrap="square" rtlCol="0">
                <a:spAutoFit/>
              </a:bodyPr>
              <a:lstStyle/>
              <a:p>
                <a14:m>
                  <m:oMath xmlns:m="http://schemas.openxmlformats.org/officeDocument/2006/math">
                    <m:sSub>
                      <m:sSubPr>
                        <m:ctrlPr>
                          <a:rPr lang="de-DE" sz="2000" i="1" smtClean="0">
                            <a:solidFill>
                              <a:srgbClr val="FF0000"/>
                            </a:solidFill>
                            <a:latin typeface="Cambria Math" panose="02040503050406030204" pitchFamily="18" charset="0"/>
                          </a:rPr>
                        </m:ctrlPr>
                      </m:sSubPr>
                      <m:e>
                        <m:r>
                          <a:rPr lang="de-DE" sz="2000" b="0" i="1" smtClean="0">
                            <a:solidFill>
                              <a:srgbClr val="FF0000"/>
                            </a:solidFill>
                            <a:latin typeface="Cambria Math" panose="02040503050406030204" pitchFamily="18" charset="0"/>
                          </a:rPr>
                          <m:t>𝑅</m:t>
                        </m:r>
                      </m:e>
                      <m:sub>
                        <m:r>
                          <a:rPr lang="de-DE" sz="2000" b="0" i="1" smtClean="0">
                            <a:solidFill>
                              <a:srgbClr val="FF0000"/>
                            </a:solidFill>
                            <a:latin typeface="Cambria Math" panose="02040503050406030204" pitchFamily="18" charset="0"/>
                          </a:rPr>
                          <m:t>𝐺</m:t>
                        </m:r>
                      </m:sub>
                    </m:sSub>
                    <m:r>
                      <a:rPr lang="de-DE" sz="2000" b="0" i="1" smtClean="0">
                        <a:solidFill>
                          <a:srgbClr val="FF0000"/>
                        </a:solidFill>
                        <a:latin typeface="Cambria Math" panose="02040503050406030204" pitchFamily="18" charset="0"/>
                      </a:rPr>
                      <m:t>=</m:t>
                    </m:r>
                    <m:f>
                      <m:fPr>
                        <m:ctrlPr>
                          <a:rPr lang="de-DE" sz="2000" b="0" i="1" smtClean="0">
                            <a:solidFill>
                              <a:srgbClr val="FF0000"/>
                            </a:solidFill>
                            <a:latin typeface="Cambria Math" panose="02040503050406030204" pitchFamily="18" charset="0"/>
                          </a:rPr>
                        </m:ctrlPr>
                      </m:fPr>
                      <m:num>
                        <m:r>
                          <a:rPr lang="de-DE" sz="2000" b="0" i="1" smtClean="0">
                            <a:solidFill>
                              <a:srgbClr val="FF0000"/>
                            </a:solidFill>
                            <a:latin typeface="Cambria Math" panose="02040503050406030204" pitchFamily="18" charset="0"/>
                          </a:rPr>
                          <m:t>1</m:t>
                        </m:r>
                      </m:num>
                      <m:den>
                        <m:f>
                          <m:fPr>
                            <m:ctrlPr>
                              <a:rPr lang="de-DE" sz="2000" b="0" i="1" smtClean="0">
                                <a:solidFill>
                                  <a:srgbClr val="FF0000"/>
                                </a:solidFill>
                                <a:latin typeface="Cambria Math" panose="02040503050406030204" pitchFamily="18" charset="0"/>
                              </a:rPr>
                            </m:ctrlPr>
                          </m:fPr>
                          <m:num>
                            <m:r>
                              <a:rPr lang="de-DE" sz="2000" b="0" i="1" smtClean="0">
                                <a:solidFill>
                                  <a:srgbClr val="FF0000"/>
                                </a:solidFill>
                                <a:latin typeface="Cambria Math" panose="02040503050406030204" pitchFamily="18" charset="0"/>
                              </a:rPr>
                              <m:t>1</m:t>
                            </m:r>
                          </m:num>
                          <m:den>
                            <m:sSub>
                              <m:sSubPr>
                                <m:ctrlPr>
                                  <a:rPr lang="de-DE" sz="2000" b="0" i="1" smtClean="0">
                                    <a:solidFill>
                                      <a:srgbClr val="FF0000"/>
                                    </a:solidFill>
                                    <a:latin typeface="Cambria Math" panose="02040503050406030204" pitchFamily="18" charset="0"/>
                                  </a:rPr>
                                </m:ctrlPr>
                              </m:sSubPr>
                              <m:e>
                                <m:r>
                                  <a:rPr lang="de-DE" sz="2000" b="0" i="1" smtClean="0">
                                    <a:solidFill>
                                      <a:srgbClr val="FF0000"/>
                                    </a:solidFill>
                                    <a:latin typeface="Cambria Math" panose="02040503050406030204" pitchFamily="18" charset="0"/>
                                  </a:rPr>
                                  <m:t>𝑅</m:t>
                                </m:r>
                              </m:e>
                              <m:sub>
                                <m:r>
                                  <a:rPr lang="de-DE" sz="2000" b="0" i="1" smtClean="0">
                                    <a:solidFill>
                                      <a:srgbClr val="FF0000"/>
                                    </a:solidFill>
                                    <a:latin typeface="Cambria Math" panose="02040503050406030204" pitchFamily="18" charset="0"/>
                                  </a:rPr>
                                  <m:t>1</m:t>
                                </m:r>
                              </m:sub>
                            </m:sSub>
                          </m:den>
                        </m:f>
                        <m:r>
                          <a:rPr lang="de-DE" sz="2000" b="0" i="1" smtClean="0">
                            <a:solidFill>
                              <a:srgbClr val="FF0000"/>
                            </a:solidFill>
                            <a:latin typeface="Cambria Math" panose="02040503050406030204" pitchFamily="18" charset="0"/>
                          </a:rPr>
                          <m:t>+</m:t>
                        </m:r>
                        <m:f>
                          <m:fPr>
                            <m:ctrlPr>
                              <a:rPr lang="de-DE" sz="2000" b="0" i="1" smtClean="0">
                                <a:solidFill>
                                  <a:srgbClr val="FF0000"/>
                                </a:solidFill>
                                <a:latin typeface="Cambria Math" panose="02040503050406030204" pitchFamily="18" charset="0"/>
                              </a:rPr>
                            </m:ctrlPr>
                          </m:fPr>
                          <m:num>
                            <m:r>
                              <a:rPr lang="de-DE" sz="2000" b="0" i="1" smtClean="0">
                                <a:solidFill>
                                  <a:srgbClr val="FF0000"/>
                                </a:solidFill>
                                <a:latin typeface="Cambria Math" panose="02040503050406030204" pitchFamily="18" charset="0"/>
                              </a:rPr>
                              <m:t>1</m:t>
                            </m:r>
                          </m:num>
                          <m:den>
                            <m:sSub>
                              <m:sSubPr>
                                <m:ctrlPr>
                                  <a:rPr lang="de-DE" sz="2000" b="0" i="1" smtClean="0">
                                    <a:solidFill>
                                      <a:srgbClr val="FF0000"/>
                                    </a:solidFill>
                                    <a:latin typeface="Cambria Math" panose="02040503050406030204" pitchFamily="18" charset="0"/>
                                  </a:rPr>
                                </m:ctrlPr>
                              </m:sSubPr>
                              <m:e>
                                <m:r>
                                  <a:rPr lang="de-DE" sz="2000" b="0" i="1" smtClean="0">
                                    <a:solidFill>
                                      <a:srgbClr val="FF0000"/>
                                    </a:solidFill>
                                    <a:latin typeface="Cambria Math" panose="02040503050406030204" pitchFamily="18" charset="0"/>
                                  </a:rPr>
                                  <m:t>𝑅</m:t>
                                </m:r>
                              </m:e>
                              <m:sub>
                                <m:r>
                                  <a:rPr lang="de-DE" sz="2000" b="0" i="1" smtClean="0">
                                    <a:solidFill>
                                      <a:srgbClr val="FF0000"/>
                                    </a:solidFill>
                                    <a:latin typeface="Cambria Math" panose="02040503050406030204" pitchFamily="18" charset="0"/>
                                  </a:rPr>
                                  <m:t>2</m:t>
                                </m:r>
                              </m:sub>
                            </m:sSub>
                          </m:den>
                        </m:f>
                        <m:r>
                          <a:rPr lang="de-DE" sz="2000" b="0" i="1" smtClean="0">
                            <a:solidFill>
                              <a:srgbClr val="FF0000"/>
                            </a:solidFill>
                            <a:latin typeface="Cambria Math" panose="02040503050406030204" pitchFamily="18" charset="0"/>
                          </a:rPr>
                          <m:t>+</m:t>
                        </m:r>
                        <m:f>
                          <m:fPr>
                            <m:ctrlPr>
                              <a:rPr lang="de-DE" sz="2000" b="0" i="1" smtClean="0">
                                <a:solidFill>
                                  <a:srgbClr val="FF0000"/>
                                </a:solidFill>
                                <a:latin typeface="Cambria Math" panose="02040503050406030204" pitchFamily="18" charset="0"/>
                              </a:rPr>
                            </m:ctrlPr>
                          </m:fPr>
                          <m:num>
                            <m:r>
                              <a:rPr lang="de-DE" sz="2000" b="0" i="1" smtClean="0">
                                <a:solidFill>
                                  <a:srgbClr val="FF0000"/>
                                </a:solidFill>
                                <a:latin typeface="Cambria Math" panose="02040503050406030204" pitchFamily="18" charset="0"/>
                              </a:rPr>
                              <m:t>1</m:t>
                            </m:r>
                          </m:num>
                          <m:den>
                            <m:sSub>
                              <m:sSubPr>
                                <m:ctrlPr>
                                  <a:rPr lang="de-DE" sz="2000" b="0" i="1" smtClean="0">
                                    <a:solidFill>
                                      <a:srgbClr val="FF0000"/>
                                    </a:solidFill>
                                    <a:latin typeface="Cambria Math" panose="02040503050406030204" pitchFamily="18" charset="0"/>
                                  </a:rPr>
                                </m:ctrlPr>
                              </m:sSubPr>
                              <m:e>
                                <m:r>
                                  <a:rPr lang="de-DE" sz="2000" b="0" i="1" smtClean="0">
                                    <a:solidFill>
                                      <a:srgbClr val="FF0000"/>
                                    </a:solidFill>
                                    <a:latin typeface="Cambria Math" panose="02040503050406030204" pitchFamily="18" charset="0"/>
                                  </a:rPr>
                                  <m:t>𝑅</m:t>
                                </m:r>
                              </m:e>
                              <m:sub>
                                <m:r>
                                  <a:rPr lang="de-DE" sz="2000" b="0" i="1" smtClean="0">
                                    <a:solidFill>
                                      <a:srgbClr val="FF0000"/>
                                    </a:solidFill>
                                    <a:latin typeface="Cambria Math" panose="02040503050406030204" pitchFamily="18" charset="0"/>
                                  </a:rPr>
                                  <m:t>3</m:t>
                                </m:r>
                              </m:sub>
                            </m:sSub>
                          </m:den>
                        </m:f>
                        <m:r>
                          <a:rPr lang="de-DE" sz="2000" b="0" i="1" smtClean="0">
                            <a:solidFill>
                              <a:srgbClr val="FF0000"/>
                            </a:solidFill>
                            <a:latin typeface="Cambria Math" panose="02040503050406030204" pitchFamily="18" charset="0"/>
                          </a:rPr>
                          <m:t>…..</m:t>
                        </m:r>
                      </m:den>
                    </m:f>
                  </m:oMath>
                </a14:m>
                <a:r>
                  <a:rPr lang="de-DE" sz="2000" dirty="0">
                    <a:solidFill>
                      <a:srgbClr val="FF0000"/>
                    </a:solidFill>
                  </a:rPr>
                  <a:t> </a:t>
                </a:r>
              </a:p>
            </p:txBody>
          </p:sp>
        </mc:Choice>
        <mc:Fallback xmlns="">
          <p:sp>
            <p:nvSpPr>
              <p:cNvPr id="2" name="Textfeld 1">
                <a:extLst>
                  <a:ext uri="{FF2B5EF4-FFF2-40B4-BE49-F238E27FC236}">
                    <a16:creationId xmlns:a16="http://schemas.microsoft.com/office/drawing/2014/main" id="{790B890D-6385-2192-FECA-E0BF8A286D73}"/>
                  </a:ext>
                </a:extLst>
              </p:cNvPr>
              <p:cNvSpPr txBox="1">
                <a:spLocks noRot="1" noChangeAspect="1" noMove="1" noResize="1" noEditPoints="1" noAdjustHandles="1" noChangeArrowheads="1" noChangeShapeType="1" noTextEdit="1"/>
              </p:cNvSpPr>
              <p:nvPr/>
            </p:nvSpPr>
            <p:spPr>
              <a:xfrm>
                <a:off x="7960133" y="2154613"/>
                <a:ext cx="3371850" cy="683200"/>
              </a:xfrm>
              <a:prstGeom prst="rect">
                <a:avLst/>
              </a:prstGeom>
              <a:blipFill>
                <a:blip r:embed="rId7"/>
                <a:stretch>
                  <a:fillRect/>
                </a:stretch>
              </a:blipFill>
            </p:spPr>
            <p:txBody>
              <a:bodyPr/>
              <a:lstStyle/>
              <a:p>
                <a:r>
                  <a:rPr lang="de-DE">
                    <a:noFill/>
                  </a:rPr>
                  <a:t> </a:t>
                </a:r>
              </a:p>
            </p:txBody>
          </p:sp>
        </mc:Fallback>
      </mc:AlternateContent>
      <p:sp>
        <p:nvSpPr>
          <p:cNvPr id="3" name="Pfeil: nach rechts 2">
            <a:extLst>
              <a:ext uri="{FF2B5EF4-FFF2-40B4-BE49-F238E27FC236}">
                <a16:creationId xmlns:a16="http://schemas.microsoft.com/office/drawing/2014/main" id="{2DDF59CD-D181-5D70-6835-EE3C3617026F}"/>
              </a:ext>
            </a:extLst>
          </p:cNvPr>
          <p:cNvSpPr/>
          <p:nvPr/>
        </p:nvSpPr>
        <p:spPr>
          <a:xfrm>
            <a:off x="7175705" y="2255688"/>
            <a:ext cx="349045" cy="290923"/>
          </a:xfrm>
          <a:prstGeom prst="rightArrow">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5135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Gesamtwiderstand bei Spulen</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 Parallelschaltung</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14</a:t>
            </a:fld>
            <a:r>
              <a:rPr lang="de-DE" dirty="0"/>
              <a:t> von 33</a:t>
            </a: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86D38970-4B36-A405-BA83-87F18E6F166F}"/>
                  </a:ext>
                </a:extLst>
              </p:cNvPr>
              <p:cNvSpPr>
                <a:spLocks noGrp="1"/>
              </p:cNvSpPr>
              <p:nvPr>
                <p:ph idx="1"/>
              </p:nvPr>
            </p:nvSpPr>
            <p:spPr>
              <a:xfrm>
                <a:off x="1051088" y="2139885"/>
                <a:ext cx="8319155" cy="4581590"/>
              </a:xfrm>
            </p:spPr>
            <p:txBody>
              <a:bodyPr>
                <a:normAutofit fontScale="32500" lnSpcReduction="20000"/>
              </a:bodyPr>
              <a:lstStyle/>
              <a:p>
                <a:pPr marL="0" indent="0">
                  <a:lnSpc>
                    <a:spcPct val="120000"/>
                  </a:lnSpc>
                  <a:buNone/>
                </a:pPr>
                <a:r>
                  <a:rPr lang="de-DE" sz="5500" dirty="0">
                    <a:latin typeface="Source Sans Pro" panose="020B0503030403020204" pitchFamily="34" charset="0"/>
                    <a:ea typeface="Source Sans Pro" panose="020B0503030403020204" pitchFamily="34" charset="0"/>
                  </a:rPr>
                  <a:t>Da der Strom entscheidend für das Entstehen des Magnetfeldes ist (und dieser sich aufteilt), gilt die gleiche Formel wie bei Widerständen.</a:t>
                </a:r>
                <a:br>
                  <a:rPr lang="de-DE" sz="5500" dirty="0">
                    <a:latin typeface="Source Sans Pro" panose="020B0503030403020204" pitchFamily="34" charset="0"/>
                    <a:ea typeface="Source Sans Pro" panose="020B0503030403020204" pitchFamily="34" charset="0"/>
                  </a:rPr>
                </a:br>
                <a:br>
                  <a:rPr lang="pt-BR" sz="4500" i="1" baseline="-25000" dirty="0">
                    <a:solidFill>
                      <a:srgbClr val="FF0000"/>
                    </a:solidFill>
                    <a:latin typeface="Source Sans Pro" panose="020B0503030403020204" pitchFamily="34" charset="0"/>
                    <a:ea typeface="Source Sans Pro" panose="020B0503030403020204" pitchFamily="34" charset="0"/>
                  </a:rPr>
                </a:br>
                <a14:m>
                  <m:oMathPara xmlns:m="http://schemas.openxmlformats.org/officeDocument/2006/math">
                    <m:oMathParaPr>
                      <m:jc m:val="left"/>
                    </m:oMathParaPr>
                    <m:oMath xmlns:m="http://schemas.openxmlformats.org/officeDocument/2006/math">
                      <m:f>
                        <m:fPr>
                          <m:ctrlPr>
                            <a:rPr lang="de-DE" sz="4900" i="1">
                              <a:solidFill>
                                <a:srgbClr val="FF0000"/>
                              </a:solidFill>
                              <a:latin typeface="Cambria Math" panose="02040503050406030204" pitchFamily="18" charset="0"/>
                              <a:ea typeface="Cambria Math" panose="02040503050406030204" pitchFamily="18" charset="0"/>
                            </a:rPr>
                          </m:ctrlPr>
                        </m:fPr>
                        <m:num>
                          <m:r>
                            <a:rPr lang="de-DE" sz="4900" b="0" i="1">
                              <a:solidFill>
                                <a:srgbClr val="FF0000"/>
                              </a:solidFill>
                              <a:latin typeface="Cambria Math" panose="02040503050406030204" pitchFamily="18" charset="0"/>
                              <a:ea typeface="Cambria Math" panose="02040503050406030204" pitchFamily="18" charset="0"/>
                            </a:rPr>
                            <m:t>1</m:t>
                          </m:r>
                        </m:num>
                        <m:den>
                          <m:r>
                            <m:rPr>
                              <m:nor/>
                            </m:rPr>
                            <a:rPr lang="de-DE" sz="4900" i="1" smtClean="0">
                              <a:solidFill>
                                <a:srgbClr val="FF0000"/>
                              </a:solidFill>
                              <a:latin typeface="Cambria Math" panose="02040503050406030204" pitchFamily="18" charset="0"/>
                              <a:ea typeface="Cambria Math" panose="02040503050406030204" pitchFamily="18" charset="0"/>
                            </a:rPr>
                            <m:t>L</m:t>
                          </m:r>
                          <m:r>
                            <m:rPr>
                              <m:nor/>
                            </m:rPr>
                            <a:rPr lang="pt-BR" sz="4900" i="1" baseline="-25000" dirty="0">
                              <a:solidFill>
                                <a:srgbClr val="FF0000"/>
                              </a:solidFill>
                              <a:latin typeface="Cambria Math" panose="02040503050406030204" pitchFamily="18" charset="0"/>
                              <a:ea typeface="Cambria Math" panose="02040503050406030204" pitchFamily="18" charset="0"/>
                            </a:rPr>
                            <m:t>G</m:t>
                          </m:r>
                        </m:den>
                      </m:f>
                      <m:r>
                        <a:rPr lang="de-DE" sz="4900" b="0" i="1">
                          <a:solidFill>
                            <a:srgbClr val="FF0000"/>
                          </a:solidFill>
                          <a:latin typeface="Cambria Math" panose="02040503050406030204" pitchFamily="18" charset="0"/>
                          <a:ea typeface="Cambria Math" panose="02040503050406030204" pitchFamily="18" charset="0"/>
                        </a:rPr>
                        <m:t>= </m:t>
                      </m:r>
                      <m:f>
                        <m:fPr>
                          <m:ctrlPr>
                            <a:rPr lang="de-DE" sz="4900" i="1">
                              <a:solidFill>
                                <a:srgbClr val="FF0000"/>
                              </a:solidFill>
                              <a:latin typeface="Cambria Math" panose="02040503050406030204" pitchFamily="18" charset="0"/>
                              <a:ea typeface="Cambria Math" panose="02040503050406030204" pitchFamily="18" charset="0"/>
                            </a:rPr>
                          </m:ctrlPr>
                        </m:fPr>
                        <m:num>
                          <m:r>
                            <a:rPr lang="de-DE" sz="4900" b="0" i="1">
                              <a:solidFill>
                                <a:srgbClr val="FF0000"/>
                              </a:solidFill>
                              <a:latin typeface="Cambria Math" panose="02040503050406030204" pitchFamily="18" charset="0"/>
                              <a:ea typeface="Cambria Math" panose="02040503050406030204" pitchFamily="18" charset="0"/>
                            </a:rPr>
                            <m:t>1</m:t>
                          </m:r>
                        </m:num>
                        <m:den>
                          <m:r>
                            <m:rPr>
                              <m:nor/>
                            </m:rPr>
                            <a:rPr lang="de-DE" sz="4900" i="1" smtClean="0">
                              <a:solidFill>
                                <a:srgbClr val="FF0000"/>
                              </a:solidFill>
                              <a:latin typeface="Cambria Math" panose="02040503050406030204" pitchFamily="18" charset="0"/>
                              <a:ea typeface="Cambria Math" panose="02040503050406030204" pitchFamily="18" charset="0"/>
                            </a:rPr>
                            <m:t>L</m:t>
                          </m:r>
                          <m:r>
                            <m:rPr>
                              <m:nor/>
                            </m:rPr>
                            <a:rPr lang="de-DE" sz="4900" i="1" baseline="-25000" dirty="0">
                              <a:solidFill>
                                <a:srgbClr val="FF0000"/>
                              </a:solidFill>
                              <a:latin typeface="Cambria Math" panose="02040503050406030204" pitchFamily="18" charset="0"/>
                              <a:ea typeface="Cambria Math" panose="02040503050406030204" pitchFamily="18" charset="0"/>
                            </a:rPr>
                            <m:t>1</m:t>
                          </m:r>
                        </m:den>
                      </m:f>
                      <m:r>
                        <a:rPr lang="de-DE" sz="4900" b="0" i="1">
                          <a:solidFill>
                            <a:srgbClr val="FF0000"/>
                          </a:solidFill>
                          <a:latin typeface="Cambria Math" panose="02040503050406030204" pitchFamily="18" charset="0"/>
                          <a:ea typeface="Cambria Math" panose="02040503050406030204" pitchFamily="18" charset="0"/>
                        </a:rPr>
                        <m:t>+</m:t>
                      </m:r>
                      <m:f>
                        <m:fPr>
                          <m:ctrlPr>
                            <a:rPr lang="de-DE" sz="4900" i="1">
                              <a:solidFill>
                                <a:srgbClr val="FF0000"/>
                              </a:solidFill>
                              <a:latin typeface="Cambria Math" panose="02040503050406030204" pitchFamily="18" charset="0"/>
                              <a:ea typeface="Cambria Math" panose="02040503050406030204" pitchFamily="18" charset="0"/>
                            </a:rPr>
                          </m:ctrlPr>
                        </m:fPr>
                        <m:num>
                          <m:r>
                            <a:rPr lang="de-DE" sz="4900" b="0" i="1">
                              <a:solidFill>
                                <a:srgbClr val="FF0000"/>
                              </a:solidFill>
                              <a:latin typeface="Cambria Math" panose="02040503050406030204" pitchFamily="18" charset="0"/>
                              <a:ea typeface="Cambria Math" panose="02040503050406030204" pitchFamily="18" charset="0"/>
                            </a:rPr>
                            <m:t>1</m:t>
                          </m:r>
                        </m:num>
                        <m:den>
                          <m:r>
                            <m:rPr>
                              <m:nor/>
                            </m:rPr>
                            <a:rPr lang="de-DE" sz="4900" i="1" smtClean="0">
                              <a:solidFill>
                                <a:srgbClr val="FF0000"/>
                              </a:solidFill>
                              <a:latin typeface="Cambria Math" panose="02040503050406030204" pitchFamily="18" charset="0"/>
                              <a:ea typeface="Cambria Math" panose="02040503050406030204" pitchFamily="18" charset="0"/>
                            </a:rPr>
                            <m:t>L</m:t>
                          </m:r>
                          <m:r>
                            <m:rPr>
                              <m:nor/>
                            </m:rPr>
                            <a:rPr lang="de-DE" sz="4900" i="1" baseline="-25000" dirty="0">
                              <a:solidFill>
                                <a:srgbClr val="FF0000"/>
                              </a:solidFill>
                              <a:latin typeface="Cambria Math" panose="02040503050406030204" pitchFamily="18" charset="0"/>
                              <a:ea typeface="Cambria Math" panose="02040503050406030204" pitchFamily="18" charset="0"/>
                            </a:rPr>
                            <m:t>2</m:t>
                          </m:r>
                        </m:den>
                      </m:f>
                      <m:r>
                        <a:rPr lang="de-DE" sz="4900" b="0" i="1" dirty="0">
                          <a:solidFill>
                            <a:srgbClr val="FF0000"/>
                          </a:solidFill>
                          <a:latin typeface="Cambria Math" panose="02040503050406030204" pitchFamily="18" charset="0"/>
                          <a:ea typeface="Cambria Math" panose="02040503050406030204" pitchFamily="18" charset="0"/>
                        </a:rPr>
                        <m:t>+</m:t>
                      </m:r>
                      <m:f>
                        <m:fPr>
                          <m:ctrlPr>
                            <a:rPr lang="de-DE" sz="4900" i="1">
                              <a:solidFill>
                                <a:srgbClr val="FF0000"/>
                              </a:solidFill>
                              <a:latin typeface="Cambria Math" panose="02040503050406030204" pitchFamily="18" charset="0"/>
                              <a:ea typeface="Cambria Math" panose="02040503050406030204" pitchFamily="18" charset="0"/>
                            </a:rPr>
                          </m:ctrlPr>
                        </m:fPr>
                        <m:num>
                          <m:r>
                            <a:rPr lang="de-DE" sz="4900" b="0" i="1">
                              <a:solidFill>
                                <a:srgbClr val="FF0000"/>
                              </a:solidFill>
                              <a:latin typeface="Cambria Math" panose="02040503050406030204" pitchFamily="18" charset="0"/>
                              <a:ea typeface="Cambria Math" panose="02040503050406030204" pitchFamily="18" charset="0"/>
                            </a:rPr>
                            <m:t>1</m:t>
                          </m:r>
                        </m:num>
                        <m:den>
                          <m:r>
                            <m:rPr>
                              <m:nor/>
                            </m:rPr>
                            <a:rPr lang="de-DE" sz="4900" i="1" smtClean="0">
                              <a:solidFill>
                                <a:srgbClr val="FF0000"/>
                              </a:solidFill>
                              <a:latin typeface="Cambria Math" panose="02040503050406030204" pitchFamily="18" charset="0"/>
                              <a:ea typeface="Cambria Math" panose="02040503050406030204" pitchFamily="18" charset="0"/>
                            </a:rPr>
                            <m:t>L</m:t>
                          </m:r>
                          <m:r>
                            <m:rPr>
                              <m:nor/>
                            </m:rPr>
                            <a:rPr lang="de-DE" sz="4900" i="1" baseline="-25000" dirty="0">
                              <a:solidFill>
                                <a:srgbClr val="FF0000"/>
                              </a:solidFill>
                              <a:latin typeface="Cambria Math" panose="02040503050406030204" pitchFamily="18" charset="0"/>
                              <a:ea typeface="Cambria Math" panose="02040503050406030204" pitchFamily="18" charset="0"/>
                            </a:rPr>
                            <m:t>3</m:t>
                          </m:r>
                        </m:den>
                      </m:f>
                    </m:oMath>
                  </m:oMathPara>
                </a14:m>
                <a:br>
                  <a:rPr lang="de-DE" sz="4500" i="1" dirty="0">
                    <a:solidFill>
                      <a:srgbClr val="FF0000"/>
                    </a:solidFill>
                    <a:latin typeface="Source Sans Pro" panose="020B0503030403020204" pitchFamily="34" charset="0"/>
                    <a:ea typeface="Source Sans Pro" panose="020B0503030403020204" pitchFamily="34" charset="0"/>
                  </a:rPr>
                </a:br>
                <a:br>
                  <a:rPr lang="pt-BR" sz="4500" dirty="0">
                    <a:latin typeface="Source Sans Pro" panose="020B0503030403020204" pitchFamily="34" charset="0"/>
                    <a:ea typeface="Source Sans Pro" panose="020B0503030403020204" pitchFamily="34" charset="0"/>
                  </a:rPr>
                </a:br>
                <a:r>
                  <a:rPr lang="pt-BR" sz="5500" dirty="0">
                    <a:latin typeface="Source Sans Pro" panose="020B0503030403020204" pitchFamily="34" charset="0"/>
                    <a:ea typeface="Source Sans Pro" panose="020B0503030403020204" pitchFamily="34" charset="0"/>
                  </a:rPr>
                  <a:t>Vereinfachung für zwei Spulen:</a:t>
                </a:r>
                <a:br>
                  <a:rPr lang="pt-BR" sz="5500" dirty="0">
                    <a:latin typeface="Source Sans Pro" panose="020B0503030403020204" pitchFamily="34" charset="0"/>
                    <a:ea typeface="Source Sans Pro" panose="020B0503030403020204" pitchFamily="34" charset="0"/>
                  </a:rPr>
                </a:br>
                <a:br>
                  <a:rPr lang="de-DE" sz="4500" i="1" dirty="0">
                    <a:latin typeface="Source Sans Pro" panose="020B0503030403020204" pitchFamily="34" charset="0"/>
                    <a:ea typeface="Source Sans Pro" panose="020B0503030403020204" pitchFamily="34" charset="0"/>
                  </a:rPr>
                </a:br>
                <a14:m>
                  <m:oMathPara xmlns:m="http://schemas.openxmlformats.org/officeDocument/2006/math">
                    <m:oMathParaPr>
                      <m:jc m:val="left"/>
                    </m:oMathParaPr>
                    <m:oMath xmlns:m="http://schemas.openxmlformats.org/officeDocument/2006/math">
                      <m:r>
                        <a:rPr lang="de-DE" sz="4900" b="0" i="1" smtClean="0">
                          <a:solidFill>
                            <a:srgbClr val="FF0000"/>
                          </a:solidFill>
                          <a:latin typeface="Cambria Math"/>
                          <a:ea typeface="Cambria Math" panose="02040503050406030204" pitchFamily="18" charset="0"/>
                        </a:rPr>
                        <m:t>𝐿</m:t>
                      </m:r>
                      <m:r>
                        <a:rPr lang="de-DE" sz="4900" b="0" i="1" baseline="-25000">
                          <a:solidFill>
                            <a:srgbClr val="FF0000"/>
                          </a:solidFill>
                          <a:latin typeface="Cambria Math" panose="02040503050406030204" pitchFamily="18" charset="0"/>
                          <a:ea typeface="Cambria Math" panose="02040503050406030204" pitchFamily="18" charset="0"/>
                        </a:rPr>
                        <m:t>𝐺</m:t>
                      </m:r>
                      <m:r>
                        <a:rPr lang="de-DE" sz="4900" b="0" i="1">
                          <a:solidFill>
                            <a:srgbClr val="FF0000"/>
                          </a:solidFill>
                          <a:latin typeface="Cambria Math" panose="02040503050406030204" pitchFamily="18" charset="0"/>
                          <a:ea typeface="Cambria Math" panose="02040503050406030204" pitchFamily="18" charset="0"/>
                        </a:rPr>
                        <m:t>=</m:t>
                      </m:r>
                      <m:f>
                        <m:fPr>
                          <m:ctrlPr>
                            <a:rPr lang="de-DE" sz="4900" i="1">
                              <a:solidFill>
                                <a:srgbClr val="FF0000"/>
                              </a:solidFill>
                              <a:latin typeface="Cambria Math" panose="02040503050406030204" pitchFamily="18" charset="0"/>
                              <a:ea typeface="Cambria Math" panose="02040503050406030204" pitchFamily="18" charset="0"/>
                            </a:rPr>
                          </m:ctrlPr>
                        </m:fPr>
                        <m:num>
                          <m:r>
                            <a:rPr lang="de-DE" sz="4900" b="0" i="1" smtClean="0">
                              <a:solidFill>
                                <a:srgbClr val="FF0000"/>
                              </a:solidFill>
                              <a:latin typeface="Cambria Math"/>
                              <a:ea typeface="Cambria Math" panose="02040503050406030204" pitchFamily="18" charset="0"/>
                            </a:rPr>
                            <m:t>𝐿</m:t>
                          </m:r>
                          <m:r>
                            <a:rPr lang="de-DE" sz="4900" b="0" i="1" baseline="-25000">
                              <a:solidFill>
                                <a:srgbClr val="FF0000"/>
                              </a:solidFill>
                              <a:latin typeface="Cambria Math" panose="02040503050406030204" pitchFamily="18" charset="0"/>
                              <a:ea typeface="Cambria Math" panose="02040503050406030204" pitchFamily="18" charset="0"/>
                            </a:rPr>
                            <m:t>1</m:t>
                          </m:r>
                          <m:r>
                            <a:rPr lang="de-DE" sz="4900" b="0" i="1">
                              <a:solidFill>
                                <a:srgbClr val="FF0000"/>
                              </a:solidFill>
                              <a:latin typeface="Cambria Math" panose="02040503050406030204" pitchFamily="18" charset="0"/>
                              <a:ea typeface="Cambria Math" panose="02040503050406030204" pitchFamily="18" charset="0"/>
                            </a:rPr>
                            <m:t>∙</m:t>
                          </m:r>
                          <m:r>
                            <a:rPr lang="de-DE" sz="4900" b="0" i="1" smtClean="0">
                              <a:solidFill>
                                <a:srgbClr val="FF0000"/>
                              </a:solidFill>
                              <a:latin typeface="Cambria Math"/>
                              <a:ea typeface="Cambria Math" panose="02040503050406030204" pitchFamily="18" charset="0"/>
                            </a:rPr>
                            <m:t>𝐿</m:t>
                          </m:r>
                          <m:r>
                            <a:rPr lang="de-DE" sz="4900" b="0" i="1" baseline="-25000">
                              <a:solidFill>
                                <a:srgbClr val="FF0000"/>
                              </a:solidFill>
                              <a:latin typeface="Cambria Math" panose="02040503050406030204" pitchFamily="18" charset="0"/>
                              <a:ea typeface="Cambria Math" panose="02040503050406030204" pitchFamily="18" charset="0"/>
                            </a:rPr>
                            <m:t>2</m:t>
                          </m:r>
                        </m:num>
                        <m:den>
                          <m:r>
                            <a:rPr lang="de-DE" sz="4900" b="0" i="1" smtClean="0">
                              <a:solidFill>
                                <a:srgbClr val="FF0000"/>
                              </a:solidFill>
                              <a:latin typeface="Cambria Math"/>
                              <a:ea typeface="Cambria Math" panose="02040503050406030204" pitchFamily="18" charset="0"/>
                            </a:rPr>
                            <m:t>𝐿</m:t>
                          </m:r>
                          <m:r>
                            <a:rPr lang="de-DE" sz="4900" b="0" i="1" baseline="-25000">
                              <a:solidFill>
                                <a:srgbClr val="FF0000"/>
                              </a:solidFill>
                              <a:latin typeface="Cambria Math" panose="02040503050406030204" pitchFamily="18" charset="0"/>
                              <a:ea typeface="Cambria Math" panose="02040503050406030204" pitchFamily="18" charset="0"/>
                            </a:rPr>
                            <m:t>1</m:t>
                          </m:r>
                          <m:r>
                            <a:rPr lang="de-DE" sz="4900" b="0" i="1">
                              <a:solidFill>
                                <a:srgbClr val="FF0000"/>
                              </a:solidFill>
                              <a:latin typeface="Cambria Math" panose="02040503050406030204" pitchFamily="18" charset="0"/>
                              <a:ea typeface="Cambria Math" panose="02040503050406030204" pitchFamily="18" charset="0"/>
                            </a:rPr>
                            <m:t>+</m:t>
                          </m:r>
                          <m:r>
                            <a:rPr lang="de-DE" sz="4900" b="0" i="1" smtClean="0">
                              <a:solidFill>
                                <a:srgbClr val="FF0000"/>
                              </a:solidFill>
                              <a:latin typeface="Cambria Math"/>
                              <a:ea typeface="Cambria Math" panose="02040503050406030204" pitchFamily="18" charset="0"/>
                            </a:rPr>
                            <m:t>𝐿</m:t>
                          </m:r>
                          <m:r>
                            <a:rPr lang="de-DE" sz="4900" b="0" i="1" baseline="-25000">
                              <a:solidFill>
                                <a:srgbClr val="FF0000"/>
                              </a:solidFill>
                              <a:latin typeface="Cambria Math" panose="02040503050406030204" pitchFamily="18" charset="0"/>
                              <a:ea typeface="Cambria Math" panose="02040503050406030204" pitchFamily="18" charset="0"/>
                            </a:rPr>
                            <m:t>2</m:t>
                          </m:r>
                        </m:den>
                      </m:f>
                    </m:oMath>
                  </m:oMathPara>
                </a14:m>
                <a:endParaRPr lang="de-DE" sz="4900" dirty="0">
                  <a:latin typeface="Source Sans Pro" panose="020B0503030403020204" pitchFamily="34" charset="0"/>
                  <a:ea typeface="Source Sans Pro" panose="020B0503030403020204" pitchFamily="34" charset="0"/>
                </a:endParaRPr>
              </a:p>
              <a:p>
                <a:pPr marL="0" indent="0">
                  <a:buNone/>
                </a:pPr>
                <a:endParaRPr lang="de-DE" sz="4500" dirty="0">
                  <a:latin typeface="Source Sans Pro" panose="020B0503030403020204" pitchFamily="34" charset="0"/>
                  <a:ea typeface="Source Sans Pro" panose="020B0503030403020204" pitchFamily="34" charset="0"/>
                </a:endParaRPr>
              </a:p>
              <a:p>
                <a:pPr marL="0" indent="0">
                  <a:buNone/>
                </a:pPr>
                <a:r>
                  <a:rPr lang="pt-BR" sz="5500" dirty="0">
                    <a:latin typeface="Source Sans Pro" panose="020B0503030403020204" pitchFamily="34" charset="0"/>
                    <a:ea typeface="Source Sans Pro" panose="020B0503030403020204" pitchFamily="34" charset="0"/>
                  </a:rPr>
                  <a:t>Vereinfachung für gleiche Spulen:</a:t>
                </a:r>
                <a:br>
                  <a:rPr lang="pt-BR" sz="5500" dirty="0">
                    <a:latin typeface="Source Sans Pro" panose="020B0503030403020204" pitchFamily="34" charset="0"/>
                    <a:ea typeface="Source Sans Pro" panose="020B0503030403020204" pitchFamily="34" charset="0"/>
                  </a:rPr>
                </a:br>
                <a:endParaRPr lang="en-GB" sz="5500" dirty="0">
                  <a:latin typeface="Source Sans Pro" panose="020B0503030403020204" pitchFamily="34" charset="0"/>
                  <a:ea typeface="Source Sans Pro" panose="020B0503030403020204" pitchFamily="34" charset="0"/>
                </a:endParaRPr>
              </a:p>
              <a:p>
                <a:pPr marL="0" indent="0">
                  <a:buNone/>
                </a:pPr>
                <a14:m>
                  <m:oMathPara xmlns:m="http://schemas.openxmlformats.org/officeDocument/2006/math">
                    <m:oMathParaPr>
                      <m:jc m:val="left"/>
                    </m:oMathParaPr>
                    <m:oMath xmlns:m="http://schemas.openxmlformats.org/officeDocument/2006/math">
                      <m:r>
                        <a:rPr lang="de-DE" sz="4900" b="0" i="1" smtClean="0">
                          <a:solidFill>
                            <a:srgbClr val="FF0000"/>
                          </a:solidFill>
                          <a:latin typeface="Cambria Math" panose="02040503050406030204" pitchFamily="18" charset="0"/>
                        </a:rPr>
                        <m:t>𝐿</m:t>
                      </m:r>
                      <m:r>
                        <a:rPr lang="de-DE" sz="4900" i="1" baseline="-25000">
                          <a:solidFill>
                            <a:srgbClr val="FF0000"/>
                          </a:solidFill>
                          <a:latin typeface="Cambria Math"/>
                        </a:rPr>
                        <m:t>𝐺</m:t>
                      </m:r>
                      <m:r>
                        <a:rPr lang="de-DE" sz="4900" i="1">
                          <a:solidFill>
                            <a:srgbClr val="FF0000"/>
                          </a:solidFill>
                          <a:latin typeface="Cambria Math"/>
                        </a:rPr>
                        <m:t>=</m:t>
                      </m:r>
                      <m:f>
                        <m:fPr>
                          <m:ctrlPr>
                            <a:rPr lang="de-DE" sz="4900" i="1">
                              <a:solidFill>
                                <a:srgbClr val="FF0000"/>
                              </a:solidFill>
                              <a:latin typeface="Cambria Math" panose="02040503050406030204" pitchFamily="18" charset="0"/>
                            </a:rPr>
                          </m:ctrlPr>
                        </m:fPr>
                        <m:num>
                          <m:r>
                            <a:rPr lang="de-DE" sz="4900" b="0" i="1" smtClean="0">
                              <a:solidFill>
                                <a:srgbClr val="FF0000"/>
                              </a:solidFill>
                              <a:latin typeface="Cambria Math" panose="02040503050406030204" pitchFamily="18" charset="0"/>
                            </a:rPr>
                            <m:t>𝐿</m:t>
                          </m:r>
                        </m:num>
                        <m:den>
                          <m:r>
                            <a:rPr lang="de-DE" sz="4900" b="0" i="1" smtClean="0">
                              <a:solidFill>
                                <a:srgbClr val="FF0000"/>
                              </a:solidFill>
                              <a:latin typeface="Cambria Math"/>
                            </a:rPr>
                            <m:t>𝑛</m:t>
                          </m:r>
                        </m:den>
                      </m:f>
                    </m:oMath>
                  </m:oMathPara>
                </a14:m>
                <a:br>
                  <a:rPr lang="de-DE" sz="4500" dirty="0">
                    <a:latin typeface="Source Sans Pro" panose="020B0503030403020204" pitchFamily="34" charset="0"/>
                    <a:ea typeface="Source Sans Pro" panose="020B0503030403020204" pitchFamily="34" charset="0"/>
                  </a:rPr>
                </a:br>
                <a:endParaRPr lang="en-GB" sz="4500" dirty="0">
                  <a:latin typeface="Source Sans Pro" panose="020B0503030403020204" pitchFamily="34" charset="0"/>
                  <a:ea typeface="Source Sans Pro" panose="020B0503030403020204" pitchFamily="34" charset="0"/>
                </a:endParaRPr>
              </a:p>
              <a:p>
                <a:pPr marL="0" indent="0">
                  <a:buNone/>
                </a:pPr>
                <a:br>
                  <a:rPr lang="de-DE" sz="4500" i="1" dirty="0">
                    <a:latin typeface="Source Sans Pro" panose="020B0503030403020204" pitchFamily="34" charset="0"/>
                    <a:ea typeface="Source Sans Pro" panose="020B0503030403020204" pitchFamily="34" charset="0"/>
                  </a:rPr>
                </a:br>
                <a:r>
                  <a:rPr lang="de-DE" sz="5500" i="1" dirty="0">
                    <a:latin typeface="Source Sans Pro" panose="020B0503030403020204" pitchFamily="34" charset="0"/>
                    <a:ea typeface="Source Sans Pro" panose="020B0503030403020204" pitchFamily="34" charset="0"/>
                  </a:rPr>
                  <a:t>“</a:t>
                </a:r>
                <a:r>
                  <a:rPr lang="de-DE" sz="5500" i="1" dirty="0">
                    <a:solidFill>
                      <a:srgbClr val="FF0000"/>
                    </a:solidFill>
                    <a:latin typeface="Source Sans Pro" panose="020B0503030403020204" pitchFamily="34" charset="0"/>
                    <a:ea typeface="Source Sans Pro" panose="020B0503030403020204" pitchFamily="34" charset="0"/>
                  </a:rPr>
                  <a:t>n</a:t>
                </a:r>
                <a:r>
                  <a:rPr lang="de-DE" sz="5500" i="1" dirty="0">
                    <a:latin typeface="Source Sans Pro" panose="020B0503030403020204" pitchFamily="34" charset="0"/>
                    <a:ea typeface="Source Sans Pro" panose="020B0503030403020204" pitchFamily="34" charset="0"/>
                  </a:rPr>
                  <a:t>“</a:t>
                </a:r>
                <a:r>
                  <a:rPr lang="de-DE" sz="5500" dirty="0">
                    <a:latin typeface="Source Sans Pro" panose="020B0503030403020204" pitchFamily="34" charset="0"/>
                    <a:ea typeface="Source Sans Pro" panose="020B0503030403020204" pitchFamily="34" charset="0"/>
                  </a:rPr>
                  <a:t> steht für die Anzahl der Spulen.</a:t>
                </a:r>
              </a:p>
              <a:p>
                <a:pPr marL="0" indent="0">
                  <a:buNone/>
                </a:pPr>
                <a:endParaRPr lang="pt-BR" i="1" baseline="-25000" dirty="0"/>
              </a:p>
            </p:txBody>
          </p:sp>
        </mc:Choice>
        <mc:Fallback xmlns="">
          <p:sp>
            <p:nvSpPr>
              <p:cNvPr id="4" name="Content Placeholder 2">
                <a:extLst>
                  <a:ext uri="{FF2B5EF4-FFF2-40B4-BE49-F238E27FC236}">
                    <a16:creationId xmlns:a16="http://schemas.microsoft.com/office/drawing/2014/main" id="{86D38970-4B36-A405-BA83-87F18E6F166F}"/>
                  </a:ext>
                </a:extLst>
              </p:cNvPr>
              <p:cNvSpPr>
                <a:spLocks noGrp="1" noRot="1" noChangeAspect="1" noMove="1" noResize="1" noEditPoints="1" noAdjustHandles="1" noChangeArrowheads="1" noChangeShapeType="1" noTextEdit="1"/>
              </p:cNvSpPr>
              <p:nvPr>
                <p:ph idx="1"/>
              </p:nvPr>
            </p:nvSpPr>
            <p:spPr>
              <a:xfrm>
                <a:off x="1051088" y="2139885"/>
                <a:ext cx="8319155" cy="4581590"/>
              </a:xfrm>
              <a:blipFill>
                <a:blip r:embed="rId3"/>
                <a:stretch>
                  <a:fillRect l="-586" t="-66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0F6C7A3-B566-A62E-5CB4-31794E2C0844}"/>
                  </a:ext>
                </a:extLst>
              </p:cNvPr>
              <p:cNvSpPr txBox="1"/>
              <p:nvPr/>
            </p:nvSpPr>
            <p:spPr>
              <a:xfrm>
                <a:off x="3886242" y="2821549"/>
                <a:ext cx="2209758" cy="683200"/>
              </a:xfrm>
              <a:prstGeom prst="rect">
                <a:avLst/>
              </a:prstGeom>
              <a:noFill/>
            </p:spPr>
            <p:txBody>
              <a:bodyPr wrap="square" rtlCol="0">
                <a:spAutoFit/>
              </a:bodyPr>
              <a:lstStyle/>
              <a:p>
                <a14:m>
                  <m:oMath xmlns:m="http://schemas.openxmlformats.org/officeDocument/2006/math">
                    <m:sSub>
                      <m:sSubPr>
                        <m:ctrlPr>
                          <a:rPr lang="de-DE" sz="2000" i="1" smtClean="0">
                            <a:solidFill>
                              <a:srgbClr val="FF0000"/>
                            </a:solidFill>
                            <a:latin typeface="Cambria Math" panose="02040503050406030204" pitchFamily="18" charset="0"/>
                          </a:rPr>
                        </m:ctrlPr>
                      </m:sSubPr>
                      <m:e>
                        <m:r>
                          <a:rPr lang="de-DE" sz="2000" b="0" i="1" smtClean="0">
                            <a:solidFill>
                              <a:srgbClr val="FF0000"/>
                            </a:solidFill>
                            <a:latin typeface="Cambria Math" panose="02040503050406030204" pitchFamily="18" charset="0"/>
                          </a:rPr>
                          <m:t>𝐿</m:t>
                        </m:r>
                      </m:e>
                      <m:sub>
                        <m:r>
                          <a:rPr lang="de-DE" sz="2000" b="0" i="1" smtClean="0">
                            <a:solidFill>
                              <a:srgbClr val="FF0000"/>
                            </a:solidFill>
                            <a:latin typeface="Cambria Math" panose="02040503050406030204" pitchFamily="18" charset="0"/>
                          </a:rPr>
                          <m:t>𝐺</m:t>
                        </m:r>
                      </m:sub>
                    </m:sSub>
                    <m:r>
                      <a:rPr lang="de-DE" sz="2000" b="0" i="1" smtClean="0">
                        <a:solidFill>
                          <a:srgbClr val="FF0000"/>
                        </a:solidFill>
                        <a:latin typeface="Cambria Math" panose="02040503050406030204" pitchFamily="18" charset="0"/>
                      </a:rPr>
                      <m:t>=</m:t>
                    </m:r>
                    <m:f>
                      <m:fPr>
                        <m:ctrlPr>
                          <a:rPr lang="de-DE" sz="2000" b="0" i="1" smtClean="0">
                            <a:solidFill>
                              <a:srgbClr val="FF0000"/>
                            </a:solidFill>
                            <a:latin typeface="Cambria Math" panose="02040503050406030204" pitchFamily="18" charset="0"/>
                          </a:rPr>
                        </m:ctrlPr>
                      </m:fPr>
                      <m:num>
                        <m:r>
                          <a:rPr lang="de-DE" sz="2000" b="0" i="1" smtClean="0">
                            <a:solidFill>
                              <a:srgbClr val="FF0000"/>
                            </a:solidFill>
                            <a:latin typeface="Cambria Math" panose="02040503050406030204" pitchFamily="18" charset="0"/>
                          </a:rPr>
                          <m:t>1</m:t>
                        </m:r>
                      </m:num>
                      <m:den>
                        <m:f>
                          <m:fPr>
                            <m:ctrlPr>
                              <a:rPr lang="de-DE" sz="2000" b="0" i="1" smtClean="0">
                                <a:solidFill>
                                  <a:srgbClr val="FF0000"/>
                                </a:solidFill>
                                <a:latin typeface="Cambria Math" panose="02040503050406030204" pitchFamily="18" charset="0"/>
                              </a:rPr>
                            </m:ctrlPr>
                          </m:fPr>
                          <m:num>
                            <m:r>
                              <a:rPr lang="de-DE" sz="2000" b="0" i="1" smtClean="0">
                                <a:solidFill>
                                  <a:srgbClr val="FF0000"/>
                                </a:solidFill>
                                <a:latin typeface="Cambria Math" panose="02040503050406030204" pitchFamily="18" charset="0"/>
                              </a:rPr>
                              <m:t>1</m:t>
                            </m:r>
                          </m:num>
                          <m:den>
                            <m:sSub>
                              <m:sSubPr>
                                <m:ctrlPr>
                                  <a:rPr lang="de-DE" sz="2000" b="0" i="1" smtClean="0">
                                    <a:solidFill>
                                      <a:srgbClr val="FF0000"/>
                                    </a:solidFill>
                                    <a:latin typeface="Cambria Math" panose="02040503050406030204" pitchFamily="18" charset="0"/>
                                  </a:rPr>
                                </m:ctrlPr>
                              </m:sSubPr>
                              <m:e>
                                <m:r>
                                  <a:rPr lang="de-DE" sz="2000" b="0" i="1" smtClean="0">
                                    <a:solidFill>
                                      <a:srgbClr val="FF0000"/>
                                    </a:solidFill>
                                    <a:latin typeface="Cambria Math" panose="02040503050406030204" pitchFamily="18" charset="0"/>
                                  </a:rPr>
                                  <m:t>𝐿</m:t>
                                </m:r>
                              </m:e>
                              <m:sub>
                                <m:r>
                                  <a:rPr lang="de-DE" sz="2000" b="0" i="1" smtClean="0">
                                    <a:solidFill>
                                      <a:srgbClr val="FF0000"/>
                                    </a:solidFill>
                                    <a:latin typeface="Cambria Math" panose="02040503050406030204" pitchFamily="18" charset="0"/>
                                  </a:rPr>
                                  <m:t>1</m:t>
                                </m:r>
                              </m:sub>
                            </m:sSub>
                          </m:den>
                        </m:f>
                        <m:r>
                          <a:rPr lang="de-DE" sz="2000" b="0" i="1" smtClean="0">
                            <a:solidFill>
                              <a:srgbClr val="FF0000"/>
                            </a:solidFill>
                            <a:latin typeface="Cambria Math" panose="02040503050406030204" pitchFamily="18" charset="0"/>
                          </a:rPr>
                          <m:t>+</m:t>
                        </m:r>
                        <m:f>
                          <m:fPr>
                            <m:ctrlPr>
                              <a:rPr lang="de-DE" sz="2000" b="0" i="1" smtClean="0">
                                <a:solidFill>
                                  <a:srgbClr val="FF0000"/>
                                </a:solidFill>
                                <a:latin typeface="Cambria Math" panose="02040503050406030204" pitchFamily="18" charset="0"/>
                              </a:rPr>
                            </m:ctrlPr>
                          </m:fPr>
                          <m:num>
                            <m:r>
                              <a:rPr lang="de-DE" sz="2000" b="0" i="1" smtClean="0">
                                <a:solidFill>
                                  <a:srgbClr val="FF0000"/>
                                </a:solidFill>
                                <a:latin typeface="Cambria Math" panose="02040503050406030204" pitchFamily="18" charset="0"/>
                              </a:rPr>
                              <m:t>1</m:t>
                            </m:r>
                          </m:num>
                          <m:den>
                            <m:sSub>
                              <m:sSubPr>
                                <m:ctrlPr>
                                  <a:rPr lang="de-DE" sz="2000" b="0" i="1" smtClean="0">
                                    <a:solidFill>
                                      <a:srgbClr val="FF0000"/>
                                    </a:solidFill>
                                    <a:latin typeface="Cambria Math" panose="02040503050406030204" pitchFamily="18" charset="0"/>
                                  </a:rPr>
                                </m:ctrlPr>
                              </m:sSubPr>
                              <m:e>
                                <m:r>
                                  <a:rPr lang="de-DE" sz="2000" b="0" i="1" smtClean="0">
                                    <a:solidFill>
                                      <a:srgbClr val="FF0000"/>
                                    </a:solidFill>
                                    <a:latin typeface="Cambria Math" panose="02040503050406030204" pitchFamily="18" charset="0"/>
                                  </a:rPr>
                                  <m:t>𝐿</m:t>
                                </m:r>
                              </m:e>
                              <m:sub>
                                <m:r>
                                  <a:rPr lang="de-DE" sz="2000" b="0" i="1" smtClean="0">
                                    <a:solidFill>
                                      <a:srgbClr val="FF0000"/>
                                    </a:solidFill>
                                    <a:latin typeface="Cambria Math" panose="02040503050406030204" pitchFamily="18" charset="0"/>
                                  </a:rPr>
                                  <m:t>2</m:t>
                                </m:r>
                              </m:sub>
                            </m:sSub>
                          </m:den>
                        </m:f>
                        <m:r>
                          <a:rPr lang="de-DE" sz="2000" b="0" i="1" smtClean="0">
                            <a:solidFill>
                              <a:srgbClr val="FF0000"/>
                            </a:solidFill>
                            <a:latin typeface="Cambria Math" panose="02040503050406030204" pitchFamily="18" charset="0"/>
                          </a:rPr>
                          <m:t>+</m:t>
                        </m:r>
                        <m:f>
                          <m:fPr>
                            <m:ctrlPr>
                              <a:rPr lang="de-DE" sz="2000" b="0" i="1" smtClean="0">
                                <a:solidFill>
                                  <a:srgbClr val="FF0000"/>
                                </a:solidFill>
                                <a:latin typeface="Cambria Math" panose="02040503050406030204" pitchFamily="18" charset="0"/>
                              </a:rPr>
                            </m:ctrlPr>
                          </m:fPr>
                          <m:num>
                            <m:r>
                              <a:rPr lang="de-DE" sz="2000" b="0" i="1" smtClean="0">
                                <a:solidFill>
                                  <a:srgbClr val="FF0000"/>
                                </a:solidFill>
                                <a:latin typeface="Cambria Math" panose="02040503050406030204" pitchFamily="18" charset="0"/>
                              </a:rPr>
                              <m:t>1</m:t>
                            </m:r>
                          </m:num>
                          <m:den>
                            <m:sSub>
                              <m:sSubPr>
                                <m:ctrlPr>
                                  <a:rPr lang="de-DE" sz="2000" b="0" i="1" smtClean="0">
                                    <a:solidFill>
                                      <a:srgbClr val="FF0000"/>
                                    </a:solidFill>
                                    <a:latin typeface="Cambria Math" panose="02040503050406030204" pitchFamily="18" charset="0"/>
                                  </a:rPr>
                                </m:ctrlPr>
                              </m:sSubPr>
                              <m:e>
                                <m:r>
                                  <a:rPr lang="de-DE" sz="2000" b="0" i="1" smtClean="0">
                                    <a:solidFill>
                                      <a:srgbClr val="FF0000"/>
                                    </a:solidFill>
                                    <a:latin typeface="Cambria Math" panose="02040503050406030204" pitchFamily="18" charset="0"/>
                                  </a:rPr>
                                  <m:t>𝐿</m:t>
                                </m:r>
                              </m:e>
                              <m:sub>
                                <m:r>
                                  <a:rPr lang="de-DE" sz="2000" b="0" i="1" smtClean="0">
                                    <a:solidFill>
                                      <a:srgbClr val="FF0000"/>
                                    </a:solidFill>
                                    <a:latin typeface="Cambria Math" panose="02040503050406030204" pitchFamily="18" charset="0"/>
                                  </a:rPr>
                                  <m:t>3</m:t>
                                </m:r>
                              </m:sub>
                            </m:sSub>
                          </m:den>
                        </m:f>
                        <m:r>
                          <a:rPr lang="de-DE" sz="2000" b="0" i="1" smtClean="0">
                            <a:solidFill>
                              <a:srgbClr val="FF0000"/>
                            </a:solidFill>
                            <a:latin typeface="Cambria Math" panose="02040503050406030204" pitchFamily="18" charset="0"/>
                          </a:rPr>
                          <m:t>…..</m:t>
                        </m:r>
                      </m:den>
                    </m:f>
                  </m:oMath>
                </a14:m>
                <a:r>
                  <a:rPr lang="de-DE" sz="2000" dirty="0">
                    <a:solidFill>
                      <a:srgbClr val="FF0000"/>
                    </a:solidFill>
                  </a:rPr>
                  <a:t> </a:t>
                </a:r>
              </a:p>
            </p:txBody>
          </p:sp>
        </mc:Choice>
        <mc:Fallback xmlns="">
          <p:sp>
            <p:nvSpPr>
              <p:cNvPr id="2" name="Textfeld 1">
                <a:extLst>
                  <a:ext uri="{FF2B5EF4-FFF2-40B4-BE49-F238E27FC236}">
                    <a16:creationId xmlns:a16="http://schemas.microsoft.com/office/drawing/2014/main" id="{70F6C7A3-B566-A62E-5CB4-31794E2C0844}"/>
                  </a:ext>
                </a:extLst>
              </p:cNvPr>
              <p:cNvSpPr txBox="1">
                <a:spLocks noRot="1" noChangeAspect="1" noMove="1" noResize="1" noEditPoints="1" noAdjustHandles="1" noChangeArrowheads="1" noChangeShapeType="1" noTextEdit="1"/>
              </p:cNvSpPr>
              <p:nvPr/>
            </p:nvSpPr>
            <p:spPr>
              <a:xfrm>
                <a:off x="3886242" y="2821549"/>
                <a:ext cx="2209758" cy="683200"/>
              </a:xfrm>
              <a:prstGeom prst="rect">
                <a:avLst/>
              </a:prstGeom>
              <a:blipFill>
                <a:blip r:embed="rId4"/>
                <a:stretch>
                  <a:fillRect/>
                </a:stretch>
              </a:blipFill>
            </p:spPr>
            <p:txBody>
              <a:bodyPr/>
              <a:lstStyle/>
              <a:p>
                <a:r>
                  <a:rPr lang="de-DE">
                    <a:noFill/>
                  </a:rPr>
                  <a:t> </a:t>
                </a:r>
              </a:p>
            </p:txBody>
          </p:sp>
        </mc:Fallback>
      </mc:AlternateContent>
      <p:sp>
        <p:nvSpPr>
          <p:cNvPr id="3" name="Pfeil: nach rechts 2">
            <a:extLst>
              <a:ext uri="{FF2B5EF4-FFF2-40B4-BE49-F238E27FC236}">
                <a16:creationId xmlns:a16="http://schemas.microsoft.com/office/drawing/2014/main" id="{E826B871-A3B3-0784-BFD2-68C0C0B9702E}"/>
              </a:ext>
            </a:extLst>
          </p:cNvPr>
          <p:cNvSpPr/>
          <p:nvPr/>
        </p:nvSpPr>
        <p:spPr>
          <a:xfrm>
            <a:off x="3137105" y="3017688"/>
            <a:ext cx="349045" cy="290923"/>
          </a:xfrm>
          <a:prstGeom prst="rightArrow">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0991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Gesamtwiderstand bei Kondensatoren</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15</a:t>
            </a:fld>
            <a:r>
              <a:rPr lang="de-DE" dirty="0"/>
              <a:t> von 33</a:t>
            </a:r>
          </a:p>
        </p:txBody>
      </p:sp>
      <p:sp>
        <p:nvSpPr>
          <p:cNvPr id="5" name="Content Placeholder 2">
            <a:extLst>
              <a:ext uri="{FF2B5EF4-FFF2-40B4-BE49-F238E27FC236}">
                <a16:creationId xmlns:a16="http://schemas.microsoft.com/office/drawing/2014/main" id="{37A51C16-55A3-1D53-97BB-F377968C7704}"/>
              </a:ext>
            </a:extLst>
          </p:cNvPr>
          <p:cNvSpPr>
            <a:spLocks noGrp="1"/>
          </p:cNvSpPr>
          <p:nvPr>
            <p:ph idx="1"/>
          </p:nvPr>
        </p:nvSpPr>
        <p:spPr>
          <a:xfrm>
            <a:off x="984729" y="2476135"/>
            <a:ext cx="10222542" cy="2718033"/>
          </a:xfrm>
        </p:spPr>
        <p:txBody>
          <a:bodyPr>
            <a:normAutofit/>
          </a:bodyPr>
          <a:lstStyle/>
          <a:p>
            <a:pPr marL="0" indent="0">
              <a:buNone/>
            </a:pPr>
            <a:r>
              <a:rPr lang="de-DE" dirty="0">
                <a:latin typeface="Source Sans Pro" panose="020B0503030403020204" pitchFamily="34" charset="0"/>
                <a:ea typeface="Source Sans Pro" panose="020B0503030403020204" pitchFamily="34" charset="0"/>
              </a:rPr>
              <a:t>Hier ist es genau umgekehrt, wie bei Widerständen und Spulen, weil an allen Kondensatoren die gleiche Spannung anliegt, welche entscheidend für die Entstehung des elektrischen Feldes ist.</a:t>
            </a:r>
          </a:p>
          <a:p>
            <a:pPr marL="0" indent="0">
              <a:buNone/>
            </a:pPr>
            <a:br>
              <a:rPr lang="de-DE" dirty="0">
                <a:latin typeface="Source Sans Pro" panose="020B0503030403020204" pitchFamily="34" charset="0"/>
                <a:ea typeface="Source Sans Pro" panose="020B0503030403020204" pitchFamily="34" charset="0"/>
              </a:rPr>
            </a:br>
            <a:r>
              <a:rPr lang="pt-BR" i="1" dirty="0">
                <a:solidFill>
                  <a:srgbClr val="FF0000"/>
                </a:solidFill>
                <a:latin typeface="Cambria Math" panose="02040503050406030204" pitchFamily="18" charset="0"/>
                <a:ea typeface="Cambria Math" panose="02040503050406030204" pitchFamily="18" charset="0"/>
              </a:rPr>
              <a:t>C</a:t>
            </a:r>
            <a:r>
              <a:rPr lang="pt-BR" i="1" baseline="-25000" dirty="0">
                <a:solidFill>
                  <a:srgbClr val="FF0000"/>
                </a:solidFill>
                <a:latin typeface="Cambria Math" panose="02040503050406030204" pitchFamily="18" charset="0"/>
                <a:ea typeface="Cambria Math" panose="02040503050406030204" pitchFamily="18" charset="0"/>
              </a:rPr>
              <a:t>G</a:t>
            </a:r>
            <a:r>
              <a:rPr lang="pt-BR" i="1" dirty="0">
                <a:solidFill>
                  <a:srgbClr val="FF0000"/>
                </a:solidFill>
                <a:latin typeface="Cambria Math" panose="02040503050406030204" pitchFamily="18" charset="0"/>
                <a:ea typeface="Cambria Math" panose="02040503050406030204" pitchFamily="18" charset="0"/>
              </a:rPr>
              <a:t> = C</a:t>
            </a:r>
            <a:r>
              <a:rPr lang="pt-BR" i="1" baseline="-25000" dirty="0">
                <a:solidFill>
                  <a:srgbClr val="FF0000"/>
                </a:solidFill>
                <a:latin typeface="Cambria Math" panose="02040503050406030204" pitchFamily="18" charset="0"/>
                <a:ea typeface="Cambria Math" panose="02040503050406030204" pitchFamily="18" charset="0"/>
              </a:rPr>
              <a:t>1</a:t>
            </a:r>
            <a:r>
              <a:rPr lang="pt-BR" i="1" dirty="0">
                <a:solidFill>
                  <a:srgbClr val="FF0000"/>
                </a:solidFill>
                <a:latin typeface="Cambria Math" panose="02040503050406030204" pitchFamily="18" charset="0"/>
                <a:ea typeface="Cambria Math" panose="02040503050406030204" pitchFamily="18" charset="0"/>
              </a:rPr>
              <a:t> + C</a:t>
            </a:r>
            <a:r>
              <a:rPr lang="pt-BR" i="1" baseline="-25000" dirty="0">
                <a:solidFill>
                  <a:srgbClr val="FF0000"/>
                </a:solidFill>
                <a:latin typeface="Cambria Math" panose="02040503050406030204" pitchFamily="18" charset="0"/>
                <a:ea typeface="Cambria Math" panose="02040503050406030204" pitchFamily="18" charset="0"/>
              </a:rPr>
              <a:t>2</a:t>
            </a:r>
            <a:r>
              <a:rPr lang="pt-BR" i="1" dirty="0">
                <a:solidFill>
                  <a:srgbClr val="FF0000"/>
                </a:solidFill>
                <a:latin typeface="Cambria Math" panose="02040503050406030204" pitchFamily="18" charset="0"/>
                <a:ea typeface="Cambria Math" panose="02040503050406030204" pitchFamily="18" charset="0"/>
              </a:rPr>
              <a:t> + C</a:t>
            </a:r>
            <a:r>
              <a:rPr lang="pt-BR" i="1" baseline="-25000" dirty="0">
                <a:solidFill>
                  <a:srgbClr val="FF0000"/>
                </a:solidFill>
                <a:latin typeface="Cambria Math" panose="02040503050406030204" pitchFamily="18" charset="0"/>
                <a:ea typeface="Cambria Math" panose="02040503050406030204" pitchFamily="18" charset="0"/>
              </a:rPr>
              <a:t>3</a:t>
            </a:r>
          </a:p>
          <a:p>
            <a:pPr marL="0" indent="0">
              <a:buNone/>
            </a:pPr>
            <a:endParaRPr lang="pt-BR" i="1" baseline="-25000" dirty="0">
              <a:latin typeface="Source Sans Pro" panose="020B0503030403020204" pitchFamily="34" charset="0"/>
              <a:ea typeface="Source Sans Pro" panose="020B0503030403020204" pitchFamily="34" charset="0"/>
            </a:endParaRPr>
          </a:p>
          <a:p>
            <a:pPr marL="0" indent="0">
              <a:buNone/>
            </a:pPr>
            <a:endParaRPr lang="pt-BR" i="1" baseline="-250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813700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Gemischte Schaltungen Variante 1</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16</a:t>
            </a:fld>
            <a:r>
              <a:rPr lang="de-DE" dirty="0"/>
              <a:t> von 33</a:t>
            </a:r>
          </a:p>
        </p:txBody>
      </p:sp>
      <p:pic>
        <p:nvPicPr>
          <p:cNvPr id="4" name="Picture 4">
            <a:extLst>
              <a:ext uri="{FF2B5EF4-FFF2-40B4-BE49-F238E27FC236}">
                <a16:creationId xmlns:a16="http://schemas.microsoft.com/office/drawing/2014/main" id="{B617B028-82B9-25E3-00F4-C99C6866B8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784" y="2900362"/>
            <a:ext cx="2876550"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7" name="Textfeld 6">
                <a:extLst>
                  <a:ext uri="{FF2B5EF4-FFF2-40B4-BE49-F238E27FC236}">
                    <a16:creationId xmlns:a16="http://schemas.microsoft.com/office/drawing/2014/main" id="{76573621-DFF9-BF21-8BE8-89F64B3DD78C}"/>
                  </a:ext>
                </a:extLst>
              </p:cNvPr>
              <p:cNvSpPr txBox="1"/>
              <p:nvPr/>
            </p:nvSpPr>
            <p:spPr>
              <a:xfrm>
                <a:off x="4776496" y="2384209"/>
                <a:ext cx="6480720" cy="1446550"/>
              </a:xfrm>
              <a:prstGeom prst="rect">
                <a:avLst/>
              </a:prstGeom>
              <a:noFill/>
            </p:spPr>
            <p:txBody>
              <a:bodyPr wrap="square" rtlCol="0">
                <a:spAutoFit/>
              </a:bodyPr>
              <a:lstStyle/>
              <a:p>
                <a:pPr/>
                <a:r>
                  <a:rPr lang="de-DE" dirty="0">
                    <a:solidFill>
                      <a:srgbClr val="7F7F7F"/>
                    </a:solidFill>
                    <a:latin typeface="Source Sans Pro" panose="020B0503030403020204" pitchFamily="34" charset="0"/>
                    <a:ea typeface="Source Sans Pro" panose="020B0503030403020204" pitchFamily="34" charset="0"/>
                  </a:rPr>
                  <a:t>Hier berechnet man zuerst die Parallelschaltung von R</a:t>
                </a:r>
                <a:r>
                  <a:rPr lang="de-DE" baseline="-25000" dirty="0">
                    <a:solidFill>
                      <a:srgbClr val="7F7F7F"/>
                    </a:solidFill>
                    <a:latin typeface="Source Sans Pro" panose="020B0503030403020204" pitchFamily="34" charset="0"/>
                    <a:ea typeface="Source Sans Pro" panose="020B0503030403020204" pitchFamily="34" charset="0"/>
                  </a:rPr>
                  <a:t>2</a:t>
                </a:r>
                <a:r>
                  <a:rPr lang="de-DE" dirty="0">
                    <a:solidFill>
                      <a:srgbClr val="7F7F7F"/>
                    </a:solidFill>
                    <a:latin typeface="Source Sans Pro" panose="020B0503030403020204" pitchFamily="34" charset="0"/>
                    <a:ea typeface="Source Sans Pro" panose="020B0503030403020204" pitchFamily="34" charset="0"/>
                  </a:rPr>
                  <a:t> und R</a:t>
                </a:r>
                <a:r>
                  <a:rPr lang="de-DE" baseline="-25000" dirty="0">
                    <a:solidFill>
                      <a:srgbClr val="7F7F7F"/>
                    </a:solidFill>
                    <a:latin typeface="Source Sans Pro" panose="020B0503030403020204" pitchFamily="34" charset="0"/>
                    <a:ea typeface="Source Sans Pro" panose="020B0503030403020204" pitchFamily="34" charset="0"/>
                  </a:rPr>
                  <a:t>3</a:t>
                </a:r>
                <a:r>
                  <a:rPr lang="de-DE" dirty="0">
                    <a:solidFill>
                      <a:srgbClr val="7F7F7F"/>
                    </a:solidFill>
                    <a:latin typeface="Source Sans Pro" panose="020B0503030403020204" pitchFamily="34" charset="0"/>
                    <a:ea typeface="Source Sans Pro" panose="020B0503030403020204" pitchFamily="34" charset="0"/>
                  </a:rPr>
                  <a:t> und addiert dann R</a:t>
                </a:r>
                <a:r>
                  <a:rPr lang="de-DE" baseline="-25000" dirty="0">
                    <a:solidFill>
                      <a:srgbClr val="7F7F7F"/>
                    </a:solidFill>
                    <a:latin typeface="Source Sans Pro" panose="020B0503030403020204" pitchFamily="34" charset="0"/>
                    <a:ea typeface="Source Sans Pro" panose="020B0503030403020204" pitchFamily="34" charset="0"/>
                  </a:rPr>
                  <a:t>1</a:t>
                </a:r>
                <a:r>
                  <a:rPr lang="de-DE" dirty="0">
                    <a:solidFill>
                      <a:srgbClr val="7F7F7F"/>
                    </a:solidFill>
                    <a:latin typeface="Source Sans Pro" panose="020B0503030403020204" pitchFamily="34" charset="0"/>
                    <a:ea typeface="Source Sans Pro" panose="020B0503030403020204" pitchFamily="34" charset="0"/>
                  </a:rPr>
                  <a:t> hinzu.</a:t>
                </a:r>
                <a:br>
                  <a:rPr lang="de-DE" dirty="0"/>
                </a:br>
                <a:br>
                  <a:rPr lang="de-DE" dirty="0"/>
                </a:br>
                <a14:m>
                  <m:oMathPara xmlns:m="http://schemas.openxmlformats.org/officeDocument/2006/math">
                    <m:oMathParaPr>
                      <m:jc m:val="left"/>
                    </m:oMathParaPr>
                    <m:oMath xmlns:m="http://schemas.openxmlformats.org/officeDocument/2006/math">
                      <m:r>
                        <a:rPr lang="de-DE" i="1" smtClean="0">
                          <a:solidFill>
                            <a:schemeClr val="tx1"/>
                          </a:solidFill>
                          <a:latin typeface="Cambria Math"/>
                        </a:rPr>
                        <m:t>𝑅</m:t>
                      </m:r>
                      <m:r>
                        <a:rPr lang="de-DE" i="1" baseline="-25000">
                          <a:solidFill>
                            <a:schemeClr val="tx1"/>
                          </a:solidFill>
                          <a:latin typeface="Cambria Math"/>
                        </a:rPr>
                        <m:t>𝐺</m:t>
                      </m:r>
                      <m:r>
                        <a:rPr lang="de-DE" i="1">
                          <a:solidFill>
                            <a:schemeClr val="tx1"/>
                          </a:solidFill>
                          <a:latin typeface="Cambria Math"/>
                        </a:rPr>
                        <m:t>=</m:t>
                      </m:r>
                      <m:f>
                        <m:fPr>
                          <m:ctrlPr>
                            <a:rPr lang="de-DE" i="1">
                              <a:solidFill>
                                <a:schemeClr val="tx1"/>
                              </a:solidFill>
                              <a:latin typeface="Cambria Math" panose="02040503050406030204" pitchFamily="18" charset="0"/>
                            </a:rPr>
                          </m:ctrlPr>
                        </m:fPr>
                        <m:num>
                          <m:r>
                            <a:rPr lang="de-DE" i="1">
                              <a:solidFill>
                                <a:schemeClr val="tx1"/>
                              </a:solidFill>
                              <a:latin typeface="Cambria Math"/>
                            </a:rPr>
                            <m:t>𝑅</m:t>
                          </m:r>
                          <m:r>
                            <a:rPr lang="de-DE" b="0" i="1" baseline="-25000" smtClean="0">
                              <a:solidFill>
                                <a:schemeClr val="tx1"/>
                              </a:solidFill>
                              <a:latin typeface="Cambria Math"/>
                            </a:rPr>
                            <m:t>2</m:t>
                          </m:r>
                          <m:r>
                            <a:rPr lang="de-DE" i="1">
                              <a:solidFill>
                                <a:schemeClr val="tx1"/>
                              </a:solidFill>
                              <a:latin typeface="Cambria Math"/>
                            </a:rPr>
                            <m:t>∙</m:t>
                          </m:r>
                          <m:r>
                            <a:rPr lang="de-DE" i="1">
                              <a:solidFill>
                                <a:schemeClr val="tx1"/>
                              </a:solidFill>
                              <a:latin typeface="Cambria Math"/>
                            </a:rPr>
                            <m:t>𝑅</m:t>
                          </m:r>
                          <m:r>
                            <a:rPr lang="de-DE" b="0" i="1" baseline="-25000" smtClean="0">
                              <a:solidFill>
                                <a:schemeClr val="tx1"/>
                              </a:solidFill>
                              <a:latin typeface="Cambria Math"/>
                            </a:rPr>
                            <m:t>3</m:t>
                          </m:r>
                        </m:num>
                        <m:den>
                          <m:r>
                            <a:rPr lang="de-DE" i="1">
                              <a:solidFill>
                                <a:schemeClr val="tx1"/>
                              </a:solidFill>
                              <a:latin typeface="Cambria Math"/>
                            </a:rPr>
                            <m:t>𝑅</m:t>
                          </m:r>
                          <m:r>
                            <a:rPr lang="de-DE" b="0" i="1" baseline="-25000" smtClean="0">
                              <a:solidFill>
                                <a:schemeClr val="tx1"/>
                              </a:solidFill>
                              <a:latin typeface="Cambria Math"/>
                            </a:rPr>
                            <m:t>2</m:t>
                          </m:r>
                          <m:r>
                            <a:rPr lang="de-DE" i="1">
                              <a:solidFill>
                                <a:schemeClr val="tx1"/>
                              </a:solidFill>
                              <a:latin typeface="Cambria Math"/>
                            </a:rPr>
                            <m:t>+</m:t>
                          </m:r>
                          <m:r>
                            <a:rPr lang="de-DE" i="1">
                              <a:solidFill>
                                <a:schemeClr val="tx1"/>
                              </a:solidFill>
                              <a:latin typeface="Cambria Math"/>
                            </a:rPr>
                            <m:t>𝑅</m:t>
                          </m:r>
                          <m:r>
                            <a:rPr lang="de-DE" b="0" i="1" baseline="-25000" smtClean="0">
                              <a:solidFill>
                                <a:schemeClr val="tx1"/>
                              </a:solidFill>
                              <a:latin typeface="Cambria Math"/>
                            </a:rPr>
                            <m:t>3</m:t>
                          </m:r>
                        </m:den>
                      </m:f>
                      <m:r>
                        <a:rPr lang="de-DE" b="0" i="0" smtClean="0">
                          <a:solidFill>
                            <a:schemeClr val="tx1"/>
                          </a:solidFill>
                          <a:latin typeface="Cambria Math"/>
                        </a:rPr>
                        <m:t>+</m:t>
                      </m:r>
                      <m:r>
                        <m:rPr>
                          <m:sty m:val="p"/>
                        </m:rPr>
                        <a:rPr lang="de-DE" b="0" i="0" smtClean="0">
                          <a:solidFill>
                            <a:schemeClr val="tx1"/>
                          </a:solidFill>
                          <a:latin typeface="Cambria Math"/>
                        </a:rPr>
                        <m:t>R</m:t>
                      </m:r>
                      <m:r>
                        <a:rPr lang="de-DE" b="0" i="0" baseline="-25000" smtClean="0">
                          <a:solidFill>
                            <a:schemeClr val="tx1"/>
                          </a:solidFill>
                          <a:latin typeface="Cambria Math"/>
                        </a:rPr>
                        <m:t>1</m:t>
                      </m:r>
                    </m:oMath>
                  </m:oMathPara>
                </a14:m>
                <a:br>
                  <a:rPr lang="de-DE" baseline="-25000" dirty="0"/>
                </a:br>
                <a:endParaRPr lang="de-DE" baseline="-25000" dirty="0"/>
              </a:p>
            </p:txBody>
          </p:sp>
        </mc:Choice>
        <mc:Fallback xmlns="">
          <p:sp>
            <p:nvSpPr>
              <p:cNvPr id="7" name="Textfeld 6">
                <a:extLst>
                  <a:ext uri="{FF2B5EF4-FFF2-40B4-BE49-F238E27FC236}">
                    <a16:creationId xmlns:a16="http://schemas.microsoft.com/office/drawing/2014/main" id="{76573621-DFF9-BF21-8BE8-89F64B3DD78C}"/>
                  </a:ext>
                </a:extLst>
              </p:cNvPr>
              <p:cNvSpPr txBox="1">
                <a:spLocks noRot="1" noChangeAspect="1" noMove="1" noResize="1" noEditPoints="1" noAdjustHandles="1" noChangeArrowheads="1" noChangeShapeType="1" noTextEdit="1"/>
              </p:cNvSpPr>
              <p:nvPr/>
            </p:nvSpPr>
            <p:spPr>
              <a:xfrm>
                <a:off x="4776496" y="2384209"/>
                <a:ext cx="6480720" cy="1446550"/>
              </a:xfrm>
              <a:prstGeom prst="rect">
                <a:avLst/>
              </a:prstGeom>
              <a:blipFill>
                <a:blip r:embed="rId4"/>
                <a:stretch>
                  <a:fillRect l="-847" t="-2110"/>
                </a:stretch>
              </a:blipFill>
            </p:spPr>
            <p:txBody>
              <a:bodyPr/>
              <a:lstStyle/>
              <a:p>
                <a:r>
                  <a:rPr lang="de-DE">
                    <a:noFill/>
                  </a:rPr>
                  <a:t> </a:t>
                </a:r>
              </a:p>
            </p:txBody>
          </p:sp>
        </mc:Fallback>
      </mc:AlternateContent>
    </p:spTree>
    <p:extLst>
      <p:ext uri="{BB962C8B-B14F-4D97-AF65-F5344CB8AC3E}">
        <p14:creationId xmlns:p14="http://schemas.microsoft.com/office/powerpoint/2010/main" val="4163362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Gemischte Schaltungen Variante 2</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17</a:t>
            </a:fld>
            <a:r>
              <a:rPr lang="de-DE" dirty="0"/>
              <a:t> von 33</a:t>
            </a:r>
          </a:p>
        </p:txBody>
      </p:sp>
      <p:pic>
        <p:nvPicPr>
          <p:cNvPr id="2" name="Picture 5">
            <a:extLst>
              <a:ext uri="{FF2B5EF4-FFF2-40B4-BE49-F238E27FC236}">
                <a16:creationId xmlns:a16="http://schemas.microsoft.com/office/drawing/2014/main" id="{1CC72901-2423-D0E6-CD5D-DE83CB92A5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762" y="2932336"/>
            <a:ext cx="301942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id="{9F32A98E-9C3E-CDD0-B396-02C6E491EA5F}"/>
                  </a:ext>
                </a:extLst>
              </p:cNvPr>
              <p:cNvSpPr txBox="1"/>
              <p:nvPr/>
            </p:nvSpPr>
            <p:spPr>
              <a:xfrm>
                <a:off x="4665690" y="2361536"/>
                <a:ext cx="6688109" cy="2892651"/>
              </a:xfrm>
              <a:prstGeom prst="rect">
                <a:avLst/>
              </a:prstGeom>
              <a:noFill/>
            </p:spPr>
            <p:txBody>
              <a:bodyPr wrap="square" rtlCol="0">
                <a:spAutoFit/>
              </a:bodyPr>
              <a:lstStyle/>
              <a:p>
                <a:pPr/>
                <a:r>
                  <a:rPr lang="de-DE" dirty="0">
                    <a:solidFill>
                      <a:srgbClr val="7F7F7F"/>
                    </a:solidFill>
                    <a:latin typeface="Source Sans Pro" panose="020B0503030403020204" pitchFamily="34" charset="0"/>
                    <a:ea typeface="Source Sans Pro" panose="020B0503030403020204" pitchFamily="34" charset="0"/>
                  </a:rPr>
                  <a:t>Hier addiert man zuerst R</a:t>
                </a:r>
                <a:r>
                  <a:rPr lang="de-DE" baseline="-25000" dirty="0">
                    <a:solidFill>
                      <a:srgbClr val="7F7F7F"/>
                    </a:solidFill>
                    <a:latin typeface="Source Sans Pro" panose="020B0503030403020204" pitchFamily="34" charset="0"/>
                    <a:ea typeface="Source Sans Pro" panose="020B0503030403020204" pitchFamily="34" charset="0"/>
                  </a:rPr>
                  <a:t>1 </a:t>
                </a:r>
                <a:r>
                  <a:rPr lang="de-DE" dirty="0">
                    <a:solidFill>
                      <a:srgbClr val="7F7F7F"/>
                    </a:solidFill>
                    <a:latin typeface="Source Sans Pro" panose="020B0503030403020204" pitchFamily="34" charset="0"/>
                    <a:ea typeface="Source Sans Pro" panose="020B0503030403020204" pitchFamily="34" charset="0"/>
                  </a:rPr>
                  <a:t>und</a:t>
                </a:r>
                <a:r>
                  <a:rPr lang="de-DE" baseline="-25000" dirty="0">
                    <a:solidFill>
                      <a:srgbClr val="7F7F7F"/>
                    </a:solidFill>
                    <a:latin typeface="Source Sans Pro" panose="020B0503030403020204" pitchFamily="34" charset="0"/>
                    <a:ea typeface="Source Sans Pro" panose="020B0503030403020204" pitchFamily="34" charset="0"/>
                  </a:rPr>
                  <a:t> </a:t>
                </a:r>
                <a:r>
                  <a:rPr lang="de-DE" dirty="0">
                    <a:solidFill>
                      <a:srgbClr val="7F7F7F"/>
                    </a:solidFill>
                    <a:latin typeface="Source Sans Pro" panose="020B0503030403020204" pitchFamily="34" charset="0"/>
                    <a:ea typeface="Source Sans Pro" panose="020B0503030403020204" pitchFamily="34" charset="0"/>
                  </a:rPr>
                  <a:t>R</a:t>
                </a:r>
                <a:r>
                  <a:rPr lang="de-DE" baseline="-25000" dirty="0">
                    <a:solidFill>
                      <a:srgbClr val="7F7F7F"/>
                    </a:solidFill>
                    <a:latin typeface="Source Sans Pro" panose="020B0503030403020204" pitchFamily="34" charset="0"/>
                    <a:ea typeface="Source Sans Pro" panose="020B0503030403020204" pitchFamily="34" charset="0"/>
                  </a:rPr>
                  <a:t>2</a:t>
                </a:r>
                <a:r>
                  <a:rPr lang="de-DE" dirty="0">
                    <a:solidFill>
                      <a:srgbClr val="7F7F7F"/>
                    </a:solidFill>
                    <a:latin typeface="Source Sans Pro" panose="020B0503030403020204" pitchFamily="34" charset="0"/>
                    <a:ea typeface="Source Sans Pro" panose="020B0503030403020204" pitchFamily="34" charset="0"/>
                  </a:rPr>
                  <a:t> um mit diesem Ergebnis die Parallelschaltung zu R</a:t>
                </a:r>
                <a:r>
                  <a:rPr lang="de-DE" baseline="-25000" dirty="0">
                    <a:solidFill>
                      <a:srgbClr val="7F7F7F"/>
                    </a:solidFill>
                    <a:latin typeface="Source Sans Pro" panose="020B0503030403020204" pitchFamily="34" charset="0"/>
                    <a:ea typeface="Source Sans Pro" panose="020B0503030403020204" pitchFamily="34" charset="0"/>
                  </a:rPr>
                  <a:t>3 </a:t>
                </a:r>
                <a:r>
                  <a:rPr lang="de-DE" dirty="0">
                    <a:solidFill>
                      <a:srgbClr val="7F7F7F"/>
                    </a:solidFill>
                    <a:latin typeface="Source Sans Pro" panose="020B0503030403020204" pitchFamily="34" charset="0"/>
                    <a:ea typeface="Source Sans Pro" panose="020B0503030403020204" pitchFamily="34" charset="0"/>
                  </a:rPr>
                  <a:t>zu berechnen.</a:t>
                </a:r>
                <a:br>
                  <a:rPr lang="de-DE" sz="2400" dirty="0"/>
                </a:br>
                <a:br>
                  <a:rPr lang="de-DE" sz="2400" dirty="0"/>
                </a:br>
                <a14:m>
                  <m:oMathPara xmlns:m="http://schemas.openxmlformats.org/officeDocument/2006/math">
                    <m:oMathParaPr>
                      <m:jc m:val="left"/>
                    </m:oMathParaPr>
                    <m:oMath xmlns:m="http://schemas.openxmlformats.org/officeDocument/2006/math">
                      <m:r>
                        <a:rPr lang="de-DE" sz="2400" i="1">
                          <a:latin typeface="Cambria Math"/>
                        </a:rPr>
                        <m:t>𝑅</m:t>
                      </m:r>
                      <m:r>
                        <a:rPr lang="de-DE" sz="2400" i="1" baseline="-25000">
                          <a:latin typeface="Cambria Math"/>
                        </a:rPr>
                        <m:t>𝐺</m:t>
                      </m:r>
                      <m:r>
                        <a:rPr lang="de-DE" sz="2400" i="1">
                          <a:latin typeface="Cambria Math"/>
                        </a:rPr>
                        <m:t>=</m:t>
                      </m:r>
                      <m:f>
                        <m:fPr>
                          <m:ctrlPr>
                            <a:rPr lang="de-DE" sz="2400" i="1">
                              <a:latin typeface="Cambria Math" panose="02040503050406030204" pitchFamily="18" charset="0"/>
                            </a:rPr>
                          </m:ctrlPr>
                        </m:fPr>
                        <m:num>
                          <m:r>
                            <a:rPr lang="de-DE" sz="2400" b="0" i="1" smtClean="0">
                              <a:latin typeface="Cambria Math"/>
                            </a:rPr>
                            <m:t>(</m:t>
                          </m:r>
                          <m:r>
                            <a:rPr lang="de-DE" sz="2400" b="0" i="1" smtClean="0">
                              <a:latin typeface="Cambria Math"/>
                            </a:rPr>
                            <m:t>𝑅</m:t>
                          </m:r>
                          <m:r>
                            <a:rPr lang="de-DE" sz="2400" b="0" i="1" baseline="-25000" smtClean="0">
                              <a:latin typeface="Cambria Math"/>
                            </a:rPr>
                            <m:t>1</m:t>
                          </m:r>
                          <m:r>
                            <a:rPr lang="de-DE" sz="2400" b="0" i="1" smtClean="0">
                              <a:latin typeface="Cambria Math"/>
                            </a:rPr>
                            <m:t>+</m:t>
                          </m:r>
                          <m:r>
                            <a:rPr lang="de-DE" sz="2400" i="1">
                              <a:latin typeface="Cambria Math"/>
                            </a:rPr>
                            <m:t>𝑅</m:t>
                          </m:r>
                          <m:r>
                            <a:rPr lang="de-DE" sz="2400" i="1" baseline="-25000">
                              <a:latin typeface="Cambria Math"/>
                            </a:rPr>
                            <m:t>2</m:t>
                          </m:r>
                          <m:r>
                            <a:rPr lang="de-DE" sz="2400" b="0" i="1" smtClean="0">
                              <a:latin typeface="Cambria Math"/>
                            </a:rPr>
                            <m:t>)</m:t>
                          </m:r>
                          <m:r>
                            <a:rPr lang="de-DE" sz="2400" i="1">
                              <a:latin typeface="Cambria Math"/>
                            </a:rPr>
                            <m:t>∙</m:t>
                          </m:r>
                          <m:r>
                            <a:rPr lang="de-DE" sz="2400" i="1">
                              <a:latin typeface="Cambria Math"/>
                            </a:rPr>
                            <m:t>𝑅</m:t>
                          </m:r>
                          <m:r>
                            <a:rPr lang="de-DE" sz="2400" i="1" baseline="-25000">
                              <a:latin typeface="Cambria Math"/>
                            </a:rPr>
                            <m:t>3</m:t>
                          </m:r>
                        </m:num>
                        <m:den>
                          <m:r>
                            <a:rPr lang="de-DE" sz="2400" b="0" i="1" baseline="-25000" smtClean="0">
                              <a:latin typeface="Cambria Math"/>
                            </a:rPr>
                            <m:t>    </m:t>
                          </m:r>
                          <m:r>
                            <a:rPr lang="de-DE" sz="2400" b="0" i="1" smtClean="0">
                              <a:latin typeface="Cambria Math"/>
                            </a:rPr>
                            <m:t>(</m:t>
                          </m:r>
                          <m:r>
                            <a:rPr lang="de-DE" sz="2400" b="0" i="1" smtClean="0">
                              <a:latin typeface="Cambria Math"/>
                            </a:rPr>
                            <m:t>𝑅</m:t>
                          </m:r>
                          <m:r>
                            <a:rPr lang="de-DE" sz="2400" b="0" i="1" baseline="-25000" smtClean="0">
                              <a:latin typeface="Cambria Math"/>
                            </a:rPr>
                            <m:t>1</m:t>
                          </m:r>
                          <m:r>
                            <a:rPr lang="de-DE" sz="2400" b="0" i="1" smtClean="0">
                              <a:latin typeface="Cambria Math"/>
                            </a:rPr>
                            <m:t>+</m:t>
                          </m:r>
                          <m:r>
                            <a:rPr lang="de-DE" sz="2400" i="1">
                              <a:latin typeface="Cambria Math"/>
                            </a:rPr>
                            <m:t>𝑅</m:t>
                          </m:r>
                          <m:r>
                            <a:rPr lang="de-DE" sz="2400" i="1" baseline="-25000">
                              <a:latin typeface="Cambria Math"/>
                            </a:rPr>
                            <m:t>2</m:t>
                          </m:r>
                          <m:r>
                            <a:rPr lang="de-DE" sz="2400" b="0" i="1" smtClean="0">
                              <a:latin typeface="Cambria Math"/>
                            </a:rPr>
                            <m:t>)</m:t>
                          </m:r>
                          <m:r>
                            <a:rPr lang="de-DE" sz="2400" i="1">
                              <a:latin typeface="Cambria Math"/>
                            </a:rPr>
                            <m:t>+</m:t>
                          </m:r>
                          <m:r>
                            <a:rPr lang="de-DE" sz="2400" i="1">
                              <a:latin typeface="Cambria Math"/>
                            </a:rPr>
                            <m:t>𝑅</m:t>
                          </m:r>
                          <m:r>
                            <a:rPr lang="de-DE" sz="2400" i="1" baseline="-25000">
                              <a:latin typeface="Cambria Math"/>
                            </a:rPr>
                            <m:t>3</m:t>
                          </m:r>
                        </m:den>
                      </m:f>
                    </m:oMath>
                  </m:oMathPara>
                </a14:m>
                <a:br>
                  <a:rPr lang="de-DE" sz="2400" baseline="-25000" dirty="0"/>
                </a:br>
                <a:br>
                  <a:rPr lang="de-DE" sz="2400" dirty="0"/>
                </a:br>
                <a:br>
                  <a:rPr lang="de-DE" sz="2400" dirty="0"/>
                </a:br>
                <a:endParaRPr lang="de-DE" sz="2400" dirty="0"/>
              </a:p>
            </p:txBody>
          </p:sp>
        </mc:Choice>
        <mc:Fallback xmlns="">
          <p:sp>
            <p:nvSpPr>
              <p:cNvPr id="3" name="Textfeld 2">
                <a:extLst>
                  <a:ext uri="{FF2B5EF4-FFF2-40B4-BE49-F238E27FC236}">
                    <a16:creationId xmlns:a16="http://schemas.microsoft.com/office/drawing/2014/main" id="{9F32A98E-9C3E-CDD0-B396-02C6E491EA5F}"/>
                  </a:ext>
                </a:extLst>
              </p:cNvPr>
              <p:cNvSpPr txBox="1">
                <a:spLocks noRot="1" noChangeAspect="1" noMove="1" noResize="1" noEditPoints="1" noAdjustHandles="1" noChangeArrowheads="1" noChangeShapeType="1" noTextEdit="1"/>
              </p:cNvSpPr>
              <p:nvPr/>
            </p:nvSpPr>
            <p:spPr>
              <a:xfrm>
                <a:off x="4665690" y="2361536"/>
                <a:ext cx="6688109" cy="2892651"/>
              </a:xfrm>
              <a:prstGeom prst="rect">
                <a:avLst/>
              </a:prstGeom>
              <a:blipFill>
                <a:blip r:embed="rId4"/>
                <a:stretch>
                  <a:fillRect l="-729" t="-1053"/>
                </a:stretch>
              </a:blipFill>
            </p:spPr>
            <p:txBody>
              <a:bodyPr/>
              <a:lstStyle/>
              <a:p>
                <a:r>
                  <a:rPr lang="de-DE">
                    <a:noFill/>
                  </a:rPr>
                  <a:t> </a:t>
                </a:r>
              </a:p>
            </p:txBody>
          </p:sp>
        </mc:Fallback>
      </mc:AlternateContent>
    </p:spTree>
    <p:extLst>
      <p:ext uri="{BB962C8B-B14F-4D97-AF65-F5344CB8AC3E}">
        <p14:creationId xmlns:p14="http://schemas.microsoft.com/office/powerpoint/2010/main" val="1949921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Der ideale (verlustfreie) Schwingkreis</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18</a:t>
            </a:fld>
            <a:r>
              <a:rPr lang="de-DE" dirty="0"/>
              <a:t> von 33</a:t>
            </a:r>
          </a:p>
        </p:txBody>
      </p:sp>
      <p:sp>
        <p:nvSpPr>
          <p:cNvPr id="5" name="Textfeld 4">
            <a:extLst>
              <a:ext uri="{FF2B5EF4-FFF2-40B4-BE49-F238E27FC236}">
                <a16:creationId xmlns:a16="http://schemas.microsoft.com/office/drawing/2014/main" id="{75EACACD-B3E8-B15E-76D1-D47EE6808611}"/>
              </a:ext>
            </a:extLst>
          </p:cNvPr>
          <p:cNvSpPr txBox="1"/>
          <p:nvPr/>
        </p:nvSpPr>
        <p:spPr>
          <a:xfrm>
            <a:off x="5551602" y="1684555"/>
            <a:ext cx="6117996" cy="4247317"/>
          </a:xfrm>
          <a:prstGeom prst="rect">
            <a:avLst/>
          </a:prstGeom>
          <a:noFill/>
        </p:spPr>
        <p:txBody>
          <a:bodyPr wrap="square">
            <a:spAutoFit/>
          </a:bodyPr>
          <a:lstStyle/>
          <a:p>
            <a:r>
              <a:rPr lang="de-DE" dirty="0">
                <a:latin typeface="Source Sans Pro" panose="020B0503030403020204" pitchFamily="34" charset="0"/>
                <a:ea typeface="Source Sans Pro" panose="020B0503030403020204" pitchFamily="34" charset="0"/>
              </a:rPr>
              <a:t>Wie wir schon gelernt haben, sind </a:t>
            </a:r>
            <a:r>
              <a:rPr lang="de-DE" dirty="0">
                <a:solidFill>
                  <a:srgbClr val="FF0000"/>
                </a:solidFill>
                <a:latin typeface="Source Sans Pro" panose="020B0503030403020204" pitchFamily="34" charset="0"/>
                <a:ea typeface="Source Sans Pro" panose="020B0503030403020204" pitchFamily="34" charset="0"/>
              </a:rPr>
              <a:t>Kondensatoren</a:t>
            </a:r>
            <a:r>
              <a:rPr lang="de-DE" dirty="0">
                <a:latin typeface="Source Sans Pro" panose="020B0503030403020204" pitchFamily="34" charset="0"/>
                <a:ea typeface="Source Sans Pro" panose="020B0503030403020204" pitchFamily="34" charset="0"/>
              </a:rPr>
              <a:t> und </a:t>
            </a:r>
            <a:r>
              <a:rPr lang="de-DE" dirty="0">
                <a:solidFill>
                  <a:srgbClr val="FF0000"/>
                </a:solidFill>
                <a:latin typeface="Source Sans Pro" panose="020B0503030403020204" pitchFamily="34" charset="0"/>
                <a:ea typeface="Source Sans Pro" panose="020B0503030403020204" pitchFamily="34" charset="0"/>
              </a:rPr>
              <a:t>Spulen</a:t>
            </a:r>
            <a:r>
              <a:rPr lang="de-DE" dirty="0">
                <a:latin typeface="Source Sans Pro" panose="020B0503030403020204" pitchFamily="34" charset="0"/>
                <a:ea typeface="Source Sans Pro" panose="020B0503030403020204" pitchFamily="34" charset="0"/>
              </a:rPr>
              <a:t> in der Lage, </a:t>
            </a:r>
            <a:r>
              <a:rPr lang="de-DE" dirty="0">
                <a:solidFill>
                  <a:srgbClr val="FF0000"/>
                </a:solidFill>
                <a:latin typeface="Source Sans Pro" panose="020B0503030403020204" pitchFamily="34" charset="0"/>
                <a:ea typeface="Source Sans Pro" panose="020B0503030403020204" pitchFamily="34" charset="0"/>
              </a:rPr>
              <a:t>Energie</a:t>
            </a:r>
            <a:r>
              <a:rPr lang="de-DE" dirty="0">
                <a:latin typeface="Source Sans Pro" panose="020B0503030403020204" pitchFamily="34" charset="0"/>
                <a:ea typeface="Source Sans Pro" panose="020B0503030403020204" pitchFamily="34" charset="0"/>
              </a:rPr>
              <a:t> zu speichern.</a:t>
            </a:r>
            <a:br>
              <a:rPr lang="de-DE" dirty="0">
                <a:latin typeface="Source Sans Pro" panose="020B0503030403020204" pitchFamily="34" charset="0"/>
                <a:ea typeface="Source Sans Pro" panose="020B0503030403020204" pitchFamily="34" charset="0"/>
              </a:rPr>
            </a:br>
            <a:br>
              <a:rPr lang="de-DE" dirty="0">
                <a:latin typeface="Source Sans Pro" panose="020B0503030403020204" pitchFamily="34" charset="0"/>
                <a:ea typeface="Source Sans Pro" panose="020B0503030403020204" pitchFamily="34" charset="0"/>
              </a:rPr>
            </a:br>
            <a:r>
              <a:rPr lang="de-DE" dirty="0">
                <a:latin typeface="Source Sans Pro" panose="020B0503030403020204" pitchFamily="34" charset="0"/>
                <a:ea typeface="Source Sans Pro" panose="020B0503030403020204" pitchFamily="34" charset="0"/>
              </a:rPr>
              <a:t>Der </a:t>
            </a:r>
            <a:r>
              <a:rPr lang="de-DE" dirty="0">
                <a:solidFill>
                  <a:srgbClr val="FF0000"/>
                </a:solidFill>
                <a:latin typeface="Source Sans Pro" panose="020B0503030403020204" pitchFamily="34" charset="0"/>
                <a:ea typeface="Source Sans Pro" panose="020B0503030403020204" pitchFamily="34" charset="0"/>
              </a:rPr>
              <a:t>Kondensator</a:t>
            </a:r>
            <a:r>
              <a:rPr lang="de-DE" dirty="0">
                <a:latin typeface="Source Sans Pro" panose="020B0503030403020204" pitchFamily="34" charset="0"/>
                <a:ea typeface="Source Sans Pro" panose="020B0503030403020204" pitchFamily="34" charset="0"/>
              </a:rPr>
              <a:t> tut dieses in einem </a:t>
            </a:r>
            <a:r>
              <a:rPr lang="de-DE" dirty="0">
                <a:solidFill>
                  <a:srgbClr val="FF0000"/>
                </a:solidFill>
                <a:latin typeface="Source Sans Pro" panose="020B0503030403020204" pitchFamily="34" charset="0"/>
                <a:ea typeface="Source Sans Pro" panose="020B0503030403020204" pitchFamily="34" charset="0"/>
              </a:rPr>
              <a:t>elektrischen Feld</a:t>
            </a:r>
            <a:r>
              <a:rPr lang="de-DE" dirty="0">
                <a:latin typeface="Source Sans Pro" panose="020B0503030403020204" pitchFamily="34" charset="0"/>
                <a:ea typeface="Source Sans Pro" panose="020B0503030403020204" pitchFamily="34" charset="0"/>
              </a:rPr>
              <a:t> und die </a:t>
            </a:r>
            <a:r>
              <a:rPr lang="de-DE" dirty="0">
                <a:solidFill>
                  <a:srgbClr val="FF0000"/>
                </a:solidFill>
                <a:latin typeface="Source Sans Pro" panose="020B0503030403020204" pitchFamily="34" charset="0"/>
                <a:ea typeface="Source Sans Pro" panose="020B0503030403020204" pitchFamily="34" charset="0"/>
              </a:rPr>
              <a:t>Spule</a:t>
            </a:r>
            <a:r>
              <a:rPr lang="de-DE" dirty="0">
                <a:latin typeface="Source Sans Pro" panose="020B0503030403020204" pitchFamily="34" charset="0"/>
                <a:ea typeface="Source Sans Pro" panose="020B0503030403020204" pitchFamily="34" charset="0"/>
              </a:rPr>
              <a:t> in einem </a:t>
            </a:r>
            <a:r>
              <a:rPr lang="de-DE" dirty="0">
                <a:solidFill>
                  <a:srgbClr val="FF0000"/>
                </a:solidFill>
                <a:latin typeface="Source Sans Pro" panose="020B0503030403020204" pitchFamily="34" charset="0"/>
                <a:ea typeface="Source Sans Pro" panose="020B0503030403020204" pitchFamily="34" charset="0"/>
              </a:rPr>
              <a:t>magnetischen Feld</a:t>
            </a:r>
            <a:r>
              <a:rPr lang="de-DE" dirty="0">
                <a:latin typeface="Source Sans Pro" panose="020B0503030403020204" pitchFamily="34" charset="0"/>
                <a:ea typeface="Source Sans Pro" panose="020B0503030403020204" pitchFamily="34" charset="0"/>
              </a:rPr>
              <a:t>.</a:t>
            </a:r>
            <a:br>
              <a:rPr lang="de-DE" dirty="0">
                <a:latin typeface="Source Sans Pro" panose="020B0503030403020204" pitchFamily="34" charset="0"/>
                <a:ea typeface="Source Sans Pro" panose="020B0503030403020204" pitchFamily="34" charset="0"/>
              </a:rPr>
            </a:br>
            <a:br>
              <a:rPr lang="de-DE" dirty="0">
                <a:latin typeface="Source Sans Pro" panose="020B0503030403020204" pitchFamily="34" charset="0"/>
                <a:ea typeface="Source Sans Pro" panose="020B0503030403020204" pitchFamily="34" charset="0"/>
              </a:rPr>
            </a:br>
            <a:r>
              <a:rPr lang="de-DE" dirty="0">
                <a:latin typeface="Source Sans Pro" panose="020B0503030403020204" pitchFamily="34" charset="0"/>
                <a:ea typeface="Source Sans Pro" panose="020B0503030403020204" pitchFamily="34" charset="0"/>
              </a:rPr>
              <a:t>Beiden ist gemeinsam, dass diese </a:t>
            </a:r>
            <a:r>
              <a:rPr lang="de-DE" dirty="0">
                <a:solidFill>
                  <a:srgbClr val="FF0000"/>
                </a:solidFill>
                <a:latin typeface="Source Sans Pro" panose="020B0503030403020204" pitchFamily="34" charset="0"/>
                <a:ea typeface="Source Sans Pro" panose="020B0503030403020204" pitchFamily="34" charset="0"/>
              </a:rPr>
              <a:t>Feldenergie</a:t>
            </a:r>
            <a:r>
              <a:rPr lang="de-DE" dirty="0">
                <a:latin typeface="Source Sans Pro" panose="020B0503030403020204" pitchFamily="34" charset="0"/>
                <a:ea typeface="Source Sans Pro" panose="020B0503030403020204" pitchFamily="34" charset="0"/>
              </a:rPr>
              <a:t> bei der </a:t>
            </a:r>
            <a:r>
              <a:rPr lang="de-DE" dirty="0">
                <a:solidFill>
                  <a:srgbClr val="FF0000"/>
                </a:solidFill>
                <a:latin typeface="Source Sans Pro" panose="020B0503030403020204" pitchFamily="34" charset="0"/>
                <a:ea typeface="Source Sans Pro" panose="020B0503030403020204" pitchFamily="34" charset="0"/>
              </a:rPr>
              <a:t>Entladung</a:t>
            </a:r>
            <a:r>
              <a:rPr lang="de-DE" dirty="0">
                <a:latin typeface="Source Sans Pro" panose="020B0503030403020204" pitchFamily="34" charset="0"/>
                <a:ea typeface="Source Sans Pro" panose="020B0503030403020204" pitchFamily="34" charset="0"/>
              </a:rPr>
              <a:t> wieder in </a:t>
            </a:r>
            <a:r>
              <a:rPr lang="de-DE" dirty="0">
                <a:solidFill>
                  <a:srgbClr val="FF0000"/>
                </a:solidFill>
                <a:latin typeface="Source Sans Pro" panose="020B0503030403020204" pitchFamily="34" charset="0"/>
                <a:ea typeface="Source Sans Pro" panose="020B0503030403020204" pitchFamily="34" charset="0"/>
              </a:rPr>
              <a:t>elektrische Energie </a:t>
            </a:r>
            <a:r>
              <a:rPr lang="de-DE" dirty="0">
                <a:latin typeface="Source Sans Pro" panose="020B0503030403020204" pitchFamily="34" charset="0"/>
                <a:ea typeface="Source Sans Pro" panose="020B0503030403020204" pitchFamily="34" charset="0"/>
              </a:rPr>
              <a:t>umgewandelt wird. </a:t>
            </a:r>
          </a:p>
          <a:p>
            <a:endParaRPr lang="de-DE" dirty="0">
              <a:latin typeface="Source Sans Pro" panose="020B0503030403020204" pitchFamily="34" charset="0"/>
              <a:ea typeface="Source Sans Pro" panose="020B0503030403020204" pitchFamily="34" charset="0"/>
            </a:endParaRPr>
          </a:p>
          <a:p>
            <a:r>
              <a:rPr lang="de-DE" dirty="0">
                <a:latin typeface="Source Sans Pro" panose="020B0503030403020204" pitchFamily="34" charset="0"/>
                <a:ea typeface="Source Sans Pro" panose="020B0503030403020204" pitchFamily="34" charset="0"/>
              </a:rPr>
              <a:t>Schaltet man einen </a:t>
            </a:r>
            <a:r>
              <a:rPr lang="de-DE" dirty="0">
                <a:solidFill>
                  <a:srgbClr val="FF0000"/>
                </a:solidFill>
                <a:latin typeface="Source Sans Pro" panose="020B0503030403020204" pitchFamily="34" charset="0"/>
                <a:ea typeface="Source Sans Pro" panose="020B0503030403020204" pitchFamily="34" charset="0"/>
              </a:rPr>
              <a:t>Kondensator</a:t>
            </a:r>
            <a:r>
              <a:rPr lang="de-DE" dirty="0">
                <a:latin typeface="Source Sans Pro" panose="020B0503030403020204" pitchFamily="34" charset="0"/>
                <a:ea typeface="Source Sans Pro" panose="020B0503030403020204" pitchFamily="34" charset="0"/>
              </a:rPr>
              <a:t> und eine </a:t>
            </a:r>
            <a:r>
              <a:rPr lang="de-DE" dirty="0">
                <a:solidFill>
                  <a:srgbClr val="FF0000"/>
                </a:solidFill>
                <a:latin typeface="Source Sans Pro" panose="020B0503030403020204" pitchFamily="34" charset="0"/>
                <a:ea typeface="Source Sans Pro" panose="020B0503030403020204" pitchFamily="34" charset="0"/>
              </a:rPr>
              <a:t>Spule</a:t>
            </a:r>
            <a:r>
              <a:rPr lang="de-DE" dirty="0">
                <a:latin typeface="Source Sans Pro" panose="020B0503030403020204" pitchFamily="34" charset="0"/>
                <a:ea typeface="Source Sans Pro" panose="020B0503030403020204" pitchFamily="34" charset="0"/>
              </a:rPr>
              <a:t> zusammen, pendelt die </a:t>
            </a:r>
            <a:r>
              <a:rPr lang="de-DE" dirty="0">
                <a:solidFill>
                  <a:srgbClr val="FF0000"/>
                </a:solidFill>
                <a:latin typeface="Source Sans Pro" panose="020B0503030403020204" pitchFamily="34" charset="0"/>
                <a:ea typeface="Source Sans Pro" panose="020B0503030403020204" pitchFamily="34" charset="0"/>
              </a:rPr>
              <a:t>Energie</a:t>
            </a:r>
            <a:r>
              <a:rPr lang="de-DE" dirty="0">
                <a:latin typeface="Source Sans Pro" panose="020B0503030403020204" pitchFamily="34" charset="0"/>
                <a:ea typeface="Source Sans Pro" panose="020B0503030403020204" pitchFamily="34" charset="0"/>
              </a:rPr>
              <a:t> zwischen den Bauteilen hin und her. Die </a:t>
            </a:r>
            <a:r>
              <a:rPr lang="de-DE" dirty="0">
                <a:solidFill>
                  <a:srgbClr val="FF0000"/>
                </a:solidFill>
                <a:latin typeface="Source Sans Pro" panose="020B0503030403020204" pitchFamily="34" charset="0"/>
                <a:ea typeface="Source Sans Pro" panose="020B0503030403020204" pitchFamily="34" charset="0"/>
              </a:rPr>
              <a:t>Frequenz</a:t>
            </a:r>
            <a:r>
              <a:rPr lang="de-DE" dirty="0">
                <a:latin typeface="Source Sans Pro" panose="020B0503030403020204" pitchFamily="34" charset="0"/>
                <a:ea typeface="Source Sans Pro" panose="020B0503030403020204" pitchFamily="34" charset="0"/>
              </a:rPr>
              <a:t> des Pendelns ist abhängig von der </a:t>
            </a:r>
            <a:r>
              <a:rPr lang="de-DE" dirty="0">
                <a:solidFill>
                  <a:srgbClr val="FF0000"/>
                </a:solidFill>
                <a:latin typeface="Source Sans Pro" panose="020B0503030403020204" pitchFamily="34" charset="0"/>
                <a:ea typeface="Source Sans Pro" panose="020B0503030403020204" pitchFamily="34" charset="0"/>
              </a:rPr>
              <a:t>Größe</a:t>
            </a:r>
            <a:r>
              <a:rPr lang="de-DE" dirty="0">
                <a:latin typeface="Source Sans Pro" panose="020B0503030403020204" pitchFamily="34" charset="0"/>
                <a:ea typeface="Source Sans Pro" panose="020B0503030403020204" pitchFamily="34" charset="0"/>
              </a:rPr>
              <a:t> der </a:t>
            </a:r>
            <a:r>
              <a:rPr lang="de-DE" dirty="0">
                <a:solidFill>
                  <a:srgbClr val="FF0000"/>
                </a:solidFill>
                <a:latin typeface="Source Sans Pro" panose="020B0503030403020204" pitchFamily="34" charset="0"/>
                <a:ea typeface="Source Sans Pro" panose="020B0503030403020204" pitchFamily="34" charset="0"/>
              </a:rPr>
              <a:t>Bauteile</a:t>
            </a:r>
            <a:r>
              <a:rPr lang="de-DE" dirty="0">
                <a:latin typeface="Source Sans Pro" panose="020B0503030403020204" pitchFamily="34" charset="0"/>
                <a:ea typeface="Source Sans Pro" panose="020B0503030403020204" pitchFamily="34" charset="0"/>
              </a:rPr>
              <a:t>. Betrachtet man das idealisiert, ist es egal ob die Bauteile in Reihe oder parallel geschaltet sind.</a:t>
            </a:r>
          </a:p>
          <a:p>
            <a:endParaRPr lang="de-DE" dirty="0">
              <a:latin typeface="Source Sans Pro" panose="020B0503030403020204" pitchFamily="34" charset="0"/>
              <a:ea typeface="Source Sans Pro" panose="020B0503030403020204" pitchFamily="34" charset="0"/>
            </a:endParaRPr>
          </a:p>
        </p:txBody>
      </p:sp>
      <p:pic>
        <p:nvPicPr>
          <p:cNvPr id="7" name="Grafik 6">
            <a:extLst>
              <a:ext uri="{FF2B5EF4-FFF2-40B4-BE49-F238E27FC236}">
                <a16:creationId xmlns:a16="http://schemas.microsoft.com/office/drawing/2014/main" id="{270EE041-55A2-7A40-B905-884C9EE5B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9858" y="2185625"/>
            <a:ext cx="2581338" cy="1843813"/>
          </a:xfrm>
          <a:prstGeom prst="rect">
            <a:avLst/>
          </a:prstGeom>
        </p:spPr>
      </p:pic>
      <p:pic>
        <p:nvPicPr>
          <p:cNvPr id="8" name="Grafik 6">
            <a:extLst>
              <a:ext uri="{FF2B5EF4-FFF2-40B4-BE49-F238E27FC236}">
                <a16:creationId xmlns:a16="http://schemas.microsoft.com/office/drawing/2014/main" id="{3882D3A8-A02E-9ADC-1060-9795B342B4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5527" y="4278775"/>
            <a:ext cx="2350000" cy="1846429"/>
          </a:xfrm>
          <a:prstGeom prst="rect">
            <a:avLst/>
          </a:prstGeom>
        </p:spPr>
      </p:pic>
    </p:spTree>
    <p:extLst>
      <p:ext uri="{BB962C8B-B14F-4D97-AF65-F5344CB8AC3E}">
        <p14:creationId xmlns:p14="http://schemas.microsoft.com/office/powerpoint/2010/main" val="824015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Der ideale (verlustfreie) Schwingkreis</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19</a:t>
            </a:fld>
            <a:r>
              <a:rPr lang="de-DE" dirty="0"/>
              <a:t> von 33</a:t>
            </a:r>
          </a:p>
        </p:txBody>
      </p:sp>
      <p:pic>
        <p:nvPicPr>
          <p:cNvPr id="2" name="Grafik 1">
            <a:extLst>
              <a:ext uri="{FF2B5EF4-FFF2-40B4-BE49-F238E27FC236}">
                <a16:creationId xmlns:a16="http://schemas.microsoft.com/office/drawing/2014/main" id="{95B7948D-9889-268E-5E24-5CA4DC1C5A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753" y="2396014"/>
            <a:ext cx="3771429" cy="2885714"/>
          </a:xfrm>
          <a:prstGeom prst="rect">
            <a:avLst/>
          </a:prstGeom>
        </p:spPr>
      </p:pic>
      <p:sp>
        <p:nvSpPr>
          <p:cNvPr id="3" name="Textfeld 2">
            <a:extLst>
              <a:ext uri="{FF2B5EF4-FFF2-40B4-BE49-F238E27FC236}">
                <a16:creationId xmlns:a16="http://schemas.microsoft.com/office/drawing/2014/main" id="{C38BBAA4-5046-F81E-D0E3-8444832CA0D2}"/>
              </a:ext>
            </a:extLst>
          </p:cNvPr>
          <p:cNvSpPr txBox="1"/>
          <p:nvPr/>
        </p:nvSpPr>
        <p:spPr>
          <a:xfrm>
            <a:off x="5556015" y="3247414"/>
            <a:ext cx="5426212" cy="923330"/>
          </a:xfrm>
          <a:prstGeom prst="rect">
            <a:avLst/>
          </a:prstGeom>
          <a:noFill/>
        </p:spPr>
        <p:txBody>
          <a:bodyPr wrap="square" rtlCol="0">
            <a:spAutoFit/>
          </a:bodyPr>
          <a:lstStyle/>
          <a:p>
            <a:r>
              <a:rPr lang="de-DE" dirty="0">
                <a:latin typeface="Source Sans Pro" panose="020B0503030403020204" pitchFamily="34" charset="0"/>
                <a:ea typeface="Source Sans Pro" panose="020B0503030403020204" pitchFamily="34" charset="0"/>
              </a:rPr>
              <a:t>Verlustlose Bauteile vorausgesetzt, laden sich </a:t>
            </a:r>
            <a:r>
              <a:rPr lang="de-DE" dirty="0">
                <a:solidFill>
                  <a:srgbClr val="FF0000"/>
                </a:solidFill>
                <a:latin typeface="Source Sans Pro" panose="020B0503030403020204" pitchFamily="34" charset="0"/>
                <a:ea typeface="Source Sans Pro" panose="020B0503030403020204" pitchFamily="34" charset="0"/>
              </a:rPr>
              <a:t>Kondensator</a:t>
            </a:r>
            <a:r>
              <a:rPr lang="de-DE" dirty="0">
                <a:latin typeface="Source Sans Pro" panose="020B0503030403020204" pitchFamily="34" charset="0"/>
                <a:ea typeface="Source Sans Pro" panose="020B0503030403020204" pitchFamily="34" charset="0"/>
              </a:rPr>
              <a:t> und </a:t>
            </a:r>
            <a:r>
              <a:rPr lang="de-DE" dirty="0">
                <a:solidFill>
                  <a:srgbClr val="FF0000"/>
                </a:solidFill>
                <a:latin typeface="Source Sans Pro" panose="020B0503030403020204" pitchFamily="34" charset="0"/>
                <a:ea typeface="Source Sans Pro" panose="020B0503030403020204" pitchFamily="34" charset="0"/>
              </a:rPr>
              <a:t>Spule</a:t>
            </a:r>
            <a:r>
              <a:rPr lang="de-DE" dirty="0">
                <a:latin typeface="Source Sans Pro" panose="020B0503030403020204" pitchFamily="34" charset="0"/>
                <a:ea typeface="Source Sans Pro" panose="020B0503030403020204" pitchFamily="34" charset="0"/>
              </a:rPr>
              <a:t> gegenseitig auf und es entsteht eine </a:t>
            </a:r>
            <a:r>
              <a:rPr lang="de-DE" dirty="0">
                <a:solidFill>
                  <a:srgbClr val="FF0000"/>
                </a:solidFill>
                <a:latin typeface="Source Sans Pro" panose="020B0503030403020204" pitchFamily="34" charset="0"/>
                <a:ea typeface="Source Sans Pro" panose="020B0503030403020204" pitchFamily="34" charset="0"/>
              </a:rPr>
              <a:t>ungedämpfte Schwingung</a:t>
            </a:r>
            <a:r>
              <a:rPr lang="de-DE" dirty="0">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142383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5E9475-628D-FDED-959A-AA677EF6BBBD}"/>
              </a:ext>
            </a:extLst>
          </p:cNvPr>
          <p:cNvSpPr>
            <a:spLocks noGrp="1"/>
          </p:cNvSpPr>
          <p:nvPr>
            <p:ph type="title"/>
          </p:nvPr>
        </p:nvSpPr>
        <p:spPr>
          <a:xfrm>
            <a:off x="836761" y="1010551"/>
            <a:ext cx="7100607" cy="652805"/>
          </a:xfrm>
        </p:spPr>
        <p:txBody>
          <a:bodyPr>
            <a:normAutofit/>
          </a:bodyPr>
          <a:lstStyle/>
          <a:p>
            <a:r>
              <a:rPr lang="de-DE" sz="2800" dirty="0">
                <a:latin typeface="Calibri" panose="020F0502020204030204" pitchFamily="34" charset="0"/>
                <a:ea typeface="Calibri" panose="020F0502020204030204" pitchFamily="34" charset="0"/>
                <a:cs typeface="Arial" panose="020B0604020202020204" pitchFamily="34" charset="0"/>
              </a:rPr>
              <a:t>Grundschaltungen</a:t>
            </a:r>
            <a:endParaRPr lang="de-DE"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E0448472-725D-41B9-8D83-659C2ADDABBA}"/>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5" name="Textplatzhalter 4">
            <a:extLst>
              <a:ext uri="{FF2B5EF4-FFF2-40B4-BE49-F238E27FC236}">
                <a16:creationId xmlns:a16="http://schemas.microsoft.com/office/drawing/2014/main" id="{0E095405-57EC-DC3D-EC57-42F21625204A}"/>
              </a:ext>
            </a:extLst>
          </p:cNvPr>
          <p:cNvSpPr>
            <a:spLocks noGrp="1"/>
          </p:cNvSpPr>
          <p:nvPr>
            <p:ph type="body" sz="quarter" idx="15"/>
          </p:nvPr>
        </p:nvSpPr>
        <p:spPr>
          <a:xfrm>
            <a:off x="8469198" y="2499899"/>
            <a:ext cx="3455708" cy="3089359"/>
          </a:xfrm>
        </p:spPr>
        <p:txBody>
          <a:bodyPr/>
          <a:lstStyle/>
          <a:p>
            <a:r>
              <a:rPr lang="de-DE" sz="1800" i="0" dirty="0"/>
              <a:t>Widerstände, Spulen und Kondensatoren kann man in Reihe und Parallel schalten.</a:t>
            </a:r>
            <a:br>
              <a:rPr lang="de-DE" sz="1800" i="0" dirty="0"/>
            </a:br>
            <a:br>
              <a:rPr lang="de-DE" sz="1800" i="0" dirty="0"/>
            </a:br>
            <a:r>
              <a:rPr lang="de-DE" sz="1800" i="0" dirty="0"/>
              <a:t>Auch Kombinationen davon sind möglich.</a:t>
            </a:r>
            <a:br>
              <a:rPr lang="de-DE" sz="1800" i="0" dirty="0"/>
            </a:br>
            <a:br>
              <a:rPr lang="de-DE" sz="1800" i="0" dirty="0"/>
            </a:br>
            <a:r>
              <a:rPr lang="de-DE" sz="1800" i="0" dirty="0"/>
              <a:t>Keine Angst!</a:t>
            </a:r>
            <a:br>
              <a:rPr lang="de-DE" sz="1800" i="0" dirty="0"/>
            </a:br>
            <a:r>
              <a:rPr lang="de-DE" sz="1800" i="0" dirty="0"/>
              <a:t>Den Widerstandswürfel, mit dem Generationen von Studenten gequält wurden, werden wir hier nicht behandeln.</a:t>
            </a:r>
          </a:p>
        </p:txBody>
      </p:sp>
      <p:sp>
        <p:nvSpPr>
          <p:cNvPr id="4" name="Foliennummernplatzhalter 3">
            <a:extLst>
              <a:ext uri="{FF2B5EF4-FFF2-40B4-BE49-F238E27FC236}">
                <a16:creationId xmlns:a16="http://schemas.microsoft.com/office/drawing/2014/main" id="{00FAB484-C8A0-CDAB-F7EA-4722C1C1319E}"/>
              </a:ext>
            </a:extLst>
          </p:cNvPr>
          <p:cNvSpPr>
            <a:spLocks noGrp="1"/>
          </p:cNvSpPr>
          <p:nvPr>
            <p:ph type="sldNum" sz="quarter" idx="18"/>
          </p:nvPr>
        </p:nvSpPr>
        <p:spPr/>
        <p:txBody>
          <a:bodyPr/>
          <a:lstStyle/>
          <a:p>
            <a:r>
              <a:rPr lang="de-DE" dirty="0"/>
              <a:t>Folie </a:t>
            </a:r>
            <a:fld id="{60BB86F7-4462-48C5-9229-2B850C4876FF}" type="slidenum">
              <a:rPr lang="de-DE" smtClean="0"/>
              <a:pPr/>
              <a:t>2</a:t>
            </a:fld>
            <a:r>
              <a:rPr lang="de-DE" dirty="0"/>
              <a:t> von 33</a:t>
            </a:r>
          </a:p>
        </p:txBody>
      </p:sp>
      <p:pic>
        <p:nvPicPr>
          <p:cNvPr id="1026" name="Picture 2">
            <a:extLst>
              <a:ext uri="{FF2B5EF4-FFF2-40B4-BE49-F238E27FC236}">
                <a16:creationId xmlns:a16="http://schemas.microsoft.com/office/drawing/2014/main" id="{A1B22B09-3278-8ABD-85FC-68B53E3C38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781" y="2316468"/>
            <a:ext cx="3329283" cy="3456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968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Realer Schwingkreis</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20</a:t>
            </a:fld>
            <a:r>
              <a:rPr lang="de-DE" dirty="0"/>
              <a:t> von 33</a:t>
            </a:r>
          </a:p>
        </p:txBody>
      </p:sp>
      <p:sp>
        <p:nvSpPr>
          <p:cNvPr id="5" name="Content Placeholder 2">
            <a:extLst>
              <a:ext uri="{FF2B5EF4-FFF2-40B4-BE49-F238E27FC236}">
                <a16:creationId xmlns:a16="http://schemas.microsoft.com/office/drawing/2014/main" id="{A428980E-6052-221D-90C4-3C07E6FD5A1C}"/>
              </a:ext>
            </a:extLst>
          </p:cNvPr>
          <p:cNvSpPr>
            <a:spLocks noGrp="1"/>
          </p:cNvSpPr>
          <p:nvPr>
            <p:ph idx="1"/>
          </p:nvPr>
        </p:nvSpPr>
        <p:spPr>
          <a:xfrm>
            <a:off x="4826523" y="2027527"/>
            <a:ext cx="7070201" cy="3934091"/>
          </a:xfrm>
        </p:spPr>
        <p:txBody>
          <a:bodyPr>
            <a:normAutofit/>
          </a:bodyPr>
          <a:lstStyle/>
          <a:p>
            <a:pPr marL="0" indent="0">
              <a:lnSpc>
                <a:spcPct val="120000"/>
              </a:lnSpc>
              <a:buNone/>
            </a:pPr>
            <a:r>
              <a:rPr lang="de-DE" dirty="0"/>
              <a:t>Ein realer Schwingkreis hat in der Spule und im Kondensator Verluste.</a:t>
            </a:r>
            <a:br>
              <a:rPr lang="de-DE" dirty="0"/>
            </a:br>
            <a:br>
              <a:rPr lang="de-DE" dirty="0"/>
            </a:br>
            <a:r>
              <a:rPr lang="de-DE" dirty="0"/>
              <a:t>Den </a:t>
            </a:r>
            <a:r>
              <a:rPr lang="de-DE" dirty="0">
                <a:solidFill>
                  <a:srgbClr val="FF0000"/>
                </a:solidFill>
              </a:rPr>
              <a:t>“Ohm'schen Widerstand“</a:t>
            </a:r>
            <a:r>
              <a:rPr lang="de-DE" dirty="0"/>
              <a:t> der </a:t>
            </a:r>
            <a:r>
              <a:rPr lang="de-DE" dirty="0">
                <a:solidFill>
                  <a:srgbClr val="FF0000"/>
                </a:solidFill>
              </a:rPr>
              <a:t>Spulenwicklung</a:t>
            </a:r>
            <a:r>
              <a:rPr lang="de-DE" dirty="0"/>
              <a:t> (wichtig) und </a:t>
            </a:r>
            <a:r>
              <a:rPr lang="de-DE" dirty="0">
                <a:solidFill>
                  <a:srgbClr val="FF0000"/>
                </a:solidFill>
              </a:rPr>
              <a:t>dielektrische Verluste </a:t>
            </a:r>
            <a:r>
              <a:rPr lang="de-DE" dirty="0"/>
              <a:t>im </a:t>
            </a:r>
            <a:r>
              <a:rPr lang="de-DE" dirty="0">
                <a:solidFill>
                  <a:srgbClr val="FF0000"/>
                </a:solidFill>
              </a:rPr>
              <a:t>Kondensator</a:t>
            </a:r>
            <a:r>
              <a:rPr lang="de-DE" dirty="0"/>
              <a:t> (zu vernachlässigen).</a:t>
            </a:r>
          </a:p>
          <a:p>
            <a:pPr marL="0" indent="0">
              <a:lnSpc>
                <a:spcPct val="120000"/>
              </a:lnSpc>
              <a:buNone/>
            </a:pPr>
            <a:endParaRPr lang="de-DE" dirty="0"/>
          </a:p>
          <a:p>
            <a:pPr marL="0" indent="0">
              <a:lnSpc>
                <a:spcPct val="120000"/>
              </a:lnSpc>
              <a:buNone/>
            </a:pPr>
            <a:r>
              <a:rPr lang="de-DE" dirty="0"/>
              <a:t>Die Verluste können durch Energiezufuhr ausgeglichen werden.</a:t>
            </a:r>
          </a:p>
          <a:p>
            <a:pPr marL="0" indent="0">
              <a:lnSpc>
                <a:spcPct val="120000"/>
              </a:lnSpc>
              <a:buNone/>
            </a:pPr>
            <a:endParaRPr lang="de-DE" dirty="0"/>
          </a:p>
          <a:p>
            <a:pPr marL="0" indent="0">
              <a:lnSpc>
                <a:spcPct val="120000"/>
              </a:lnSpc>
              <a:buNone/>
            </a:pPr>
            <a:r>
              <a:rPr lang="de-DE" dirty="0"/>
              <a:t>Ersatzschaltbild:</a:t>
            </a:r>
            <a:endParaRPr lang="en-GB" dirty="0"/>
          </a:p>
        </p:txBody>
      </p:sp>
      <p:pic>
        <p:nvPicPr>
          <p:cNvPr id="7" name="Picture 5">
            <a:extLst>
              <a:ext uri="{FF2B5EF4-FFF2-40B4-BE49-F238E27FC236}">
                <a16:creationId xmlns:a16="http://schemas.microsoft.com/office/drawing/2014/main" id="{D317ABC8-B661-DB18-EAA8-9FA7C3EEE5B9}"/>
              </a:ext>
            </a:extLst>
          </p:cNvPr>
          <p:cNvPicPr>
            <a:picLocks noChangeAspect="1"/>
          </p:cNvPicPr>
          <p:nvPr/>
        </p:nvPicPr>
        <p:blipFill>
          <a:blip r:embed="rId3"/>
          <a:stretch>
            <a:fillRect/>
          </a:stretch>
        </p:blipFill>
        <p:spPr>
          <a:xfrm>
            <a:off x="8763164" y="5413429"/>
            <a:ext cx="390525" cy="1000125"/>
          </a:xfrm>
          <a:prstGeom prst="rect">
            <a:avLst/>
          </a:prstGeom>
        </p:spPr>
      </p:pic>
      <p:pic>
        <p:nvPicPr>
          <p:cNvPr id="8" name="Picture 6">
            <a:extLst>
              <a:ext uri="{FF2B5EF4-FFF2-40B4-BE49-F238E27FC236}">
                <a16:creationId xmlns:a16="http://schemas.microsoft.com/office/drawing/2014/main" id="{C497958D-EE8F-D623-C912-EACEF0F16F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1822" y="5470635"/>
            <a:ext cx="980952" cy="885714"/>
          </a:xfrm>
          <a:prstGeom prst="rect">
            <a:avLst/>
          </a:prstGeom>
        </p:spPr>
      </p:pic>
      <p:pic>
        <p:nvPicPr>
          <p:cNvPr id="2050" name="Picture 2" descr="undefined">
            <a:extLst>
              <a:ext uri="{FF2B5EF4-FFF2-40B4-BE49-F238E27FC236}">
                <a16:creationId xmlns:a16="http://schemas.microsoft.com/office/drawing/2014/main" id="{E036D8B3-0982-A072-37FC-2D960378B6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6762" y="2177412"/>
            <a:ext cx="3294109" cy="2503175"/>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8DBB6197-964A-9CF6-7444-E2696B58A7AA}"/>
              </a:ext>
            </a:extLst>
          </p:cNvPr>
          <p:cNvSpPr txBox="1"/>
          <p:nvPr/>
        </p:nvSpPr>
        <p:spPr>
          <a:xfrm>
            <a:off x="1032025" y="4804916"/>
            <a:ext cx="3294109" cy="646331"/>
          </a:xfrm>
          <a:prstGeom prst="rect">
            <a:avLst/>
          </a:prstGeom>
          <a:noFill/>
        </p:spPr>
        <p:txBody>
          <a:bodyPr wrap="square">
            <a:spAutoFit/>
          </a:bodyPr>
          <a:lstStyle/>
          <a:p>
            <a:r>
              <a:rPr lang="de-DE" dirty="0">
                <a:solidFill>
                  <a:srgbClr val="7F7F7F"/>
                </a:solidFill>
                <a:latin typeface="Source Sans Pro" panose="020B0503030403020204" pitchFamily="34" charset="0"/>
                <a:ea typeface="Source Sans Pro" panose="020B0503030403020204" pitchFamily="34" charset="0"/>
              </a:rPr>
              <a:t>Durch die Verluste entsteht eine gedämpfte Schwingung.</a:t>
            </a:r>
          </a:p>
        </p:txBody>
      </p:sp>
    </p:spTree>
    <p:extLst>
      <p:ext uri="{BB962C8B-B14F-4D97-AF65-F5344CB8AC3E}">
        <p14:creationId xmlns:p14="http://schemas.microsoft.com/office/powerpoint/2010/main" val="2791161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Resonanzfrequenz</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21</a:t>
            </a:fld>
            <a:r>
              <a:rPr lang="de-DE" dirty="0"/>
              <a:t> von 33</a:t>
            </a:r>
          </a:p>
        </p:txBody>
      </p:sp>
      <mc:AlternateContent xmlns:mc="http://schemas.openxmlformats.org/markup-compatibility/2006" xmlns:a14="http://schemas.microsoft.com/office/drawing/2010/main">
        <mc:Choice Requires="a14">
          <p:sp>
            <p:nvSpPr>
              <p:cNvPr id="4" name="Rechteck 3">
                <a:extLst>
                  <a:ext uri="{FF2B5EF4-FFF2-40B4-BE49-F238E27FC236}">
                    <a16:creationId xmlns:a16="http://schemas.microsoft.com/office/drawing/2014/main" id="{FACEA015-2EB8-7B03-5808-8895F9C7BC10}"/>
                  </a:ext>
                </a:extLst>
              </p:cNvPr>
              <p:cNvSpPr/>
              <p:nvPr/>
            </p:nvSpPr>
            <p:spPr>
              <a:xfrm>
                <a:off x="836762" y="2276535"/>
                <a:ext cx="11012731" cy="3711593"/>
              </a:xfrm>
              <a:prstGeom prst="rect">
                <a:avLst/>
              </a:prstGeom>
            </p:spPr>
            <p:txBody>
              <a:bodyPr wrap="square">
                <a:spAutoFit/>
              </a:bodyPr>
              <a:lstStyle/>
              <a:p>
                <a:r>
                  <a:rPr lang="de-DE" dirty="0">
                    <a:latin typeface="Source Sans Pro" panose="020B0503030403020204" pitchFamily="34" charset="0"/>
                    <a:ea typeface="Source Sans Pro" panose="020B0503030403020204" pitchFamily="34" charset="0"/>
                  </a:rPr>
                  <a:t>Jeder </a:t>
                </a:r>
                <a:r>
                  <a:rPr lang="de-DE" dirty="0">
                    <a:solidFill>
                      <a:srgbClr val="FF0000"/>
                    </a:solidFill>
                    <a:latin typeface="Source Sans Pro" panose="020B0503030403020204" pitchFamily="34" charset="0"/>
                    <a:ea typeface="Source Sans Pro" panose="020B0503030403020204" pitchFamily="34" charset="0"/>
                  </a:rPr>
                  <a:t>Schwingkreis</a:t>
                </a:r>
                <a:r>
                  <a:rPr lang="de-DE" dirty="0">
                    <a:latin typeface="Source Sans Pro" panose="020B0503030403020204" pitchFamily="34" charset="0"/>
                    <a:ea typeface="Source Sans Pro" panose="020B0503030403020204" pitchFamily="34" charset="0"/>
                  </a:rPr>
                  <a:t> hat eine </a:t>
                </a:r>
                <a:r>
                  <a:rPr lang="de-DE" dirty="0">
                    <a:solidFill>
                      <a:srgbClr val="FF0000"/>
                    </a:solidFill>
                    <a:latin typeface="Source Sans Pro" panose="020B0503030403020204" pitchFamily="34" charset="0"/>
                    <a:ea typeface="Source Sans Pro" panose="020B0503030403020204" pitchFamily="34" charset="0"/>
                  </a:rPr>
                  <a:t>Eigenresonanzfrequenz</a:t>
                </a:r>
                <a:r>
                  <a:rPr lang="de-DE" dirty="0">
                    <a:latin typeface="Source Sans Pro" panose="020B0503030403020204" pitchFamily="34" charset="0"/>
                    <a:ea typeface="Source Sans Pro" panose="020B0503030403020204" pitchFamily="34" charset="0"/>
                  </a:rPr>
                  <a:t>.</a:t>
                </a:r>
                <a:br>
                  <a:rPr lang="de-DE" dirty="0">
                    <a:latin typeface="Source Sans Pro" panose="020B0503030403020204" pitchFamily="34" charset="0"/>
                    <a:ea typeface="Source Sans Pro" panose="020B0503030403020204" pitchFamily="34" charset="0"/>
                  </a:rPr>
                </a:br>
                <a:r>
                  <a:rPr lang="de-DE" dirty="0">
                    <a:latin typeface="Source Sans Pro" panose="020B0503030403020204" pitchFamily="34" charset="0"/>
                    <a:ea typeface="Source Sans Pro" panose="020B0503030403020204" pitchFamily="34" charset="0"/>
                  </a:rPr>
                  <a:t>Sie wird durch den Wert der Spule und des Kondensators bestimmt.</a:t>
                </a:r>
              </a:p>
              <a:p>
                <a:endParaRPr lang="de-DE" dirty="0">
                  <a:latin typeface="Source Sans Pro" panose="020B0503030403020204" pitchFamily="34" charset="0"/>
                  <a:ea typeface="Source Sans Pro" panose="020B0503030403020204" pitchFamily="34" charset="0"/>
                </a:endParaRPr>
              </a:p>
              <a:p>
                <a:r>
                  <a:rPr lang="de-DE" dirty="0">
                    <a:latin typeface="Source Sans Pro" panose="020B0503030403020204" pitchFamily="34" charset="0"/>
                    <a:ea typeface="Source Sans Pro" panose="020B0503030403020204" pitchFamily="34" charset="0"/>
                  </a:rPr>
                  <a:t>Der </a:t>
                </a:r>
                <a:r>
                  <a:rPr lang="de-DE" dirty="0">
                    <a:solidFill>
                      <a:srgbClr val="FF0000"/>
                    </a:solidFill>
                    <a:latin typeface="Source Sans Pro" panose="020B0503030403020204" pitchFamily="34" charset="0"/>
                    <a:ea typeface="Source Sans Pro" panose="020B0503030403020204" pitchFamily="34" charset="0"/>
                  </a:rPr>
                  <a:t>induktive Blindwiderstand </a:t>
                </a:r>
                <a:r>
                  <a:rPr lang="de-DE" dirty="0">
                    <a:latin typeface="Source Sans Pro" panose="020B0503030403020204" pitchFamily="34" charset="0"/>
                    <a:ea typeface="Source Sans Pro" panose="020B0503030403020204" pitchFamily="34" charset="0"/>
                  </a:rPr>
                  <a:t>einer </a:t>
                </a:r>
                <a:r>
                  <a:rPr lang="de-DE" dirty="0">
                    <a:solidFill>
                      <a:srgbClr val="FF0000"/>
                    </a:solidFill>
                    <a:latin typeface="Source Sans Pro" panose="020B0503030403020204" pitchFamily="34" charset="0"/>
                    <a:ea typeface="Source Sans Pro" panose="020B0503030403020204" pitchFamily="34" charset="0"/>
                  </a:rPr>
                  <a:t>Spule</a:t>
                </a:r>
                <a:r>
                  <a:rPr lang="de-DE" dirty="0">
                    <a:latin typeface="Source Sans Pro" panose="020B0503030403020204" pitchFamily="34" charset="0"/>
                    <a:ea typeface="Source Sans Pro" panose="020B0503030403020204" pitchFamily="34" charset="0"/>
                  </a:rPr>
                  <a:t> wird mit steigender Frequenz immer </a:t>
                </a:r>
                <a:r>
                  <a:rPr lang="de-DE" dirty="0">
                    <a:solidFill>
                      <a:srgbClr val="FF0000"/>
                    </a:solidFill>
                    <a:latin typeface="Source Sans Pro" panose="020B0503030403020204" pitchFamily="34" charset="0"/>
                    <a:ea typeface="Source Sans Pro" panose="020B0503030403020204" pitchFamily="34" charset="0"/>
                  </a:rPr>
                  <a:t>höher</a:t>
                </a:r>
                <a:r>
                  <a:rPr lang="de-DE" dirty="0">
                    <a:latin typeface="Source Sans Pro" panose="020B0503030403020204" pitchFamily="34" charset="0"/>
                    <a:ea typeface="Source Sans Pro" panose="020B0503030403020204" pitchFamily="34" charset="0"/>
                  </a:rPr>
                  <a:t>, während er beim </a:t>
                </a:r>
                <a:r>
                  <a:rPr lang="de-DE" dirty="0">
                    <a:solidFill>
                      <a:srgbClr val="FF0000"/>
                    </a:solidFill>
                    <a:latin typeface="Source Sans Pro" panose="020B0503030403020204" pitchFamily="34" charset="0"/>
                    <a:ea typeface="Source Sans Pro" panose="020B0503030403020204" pitchFamily="34" charset="0"/>
                  </a:rPr>
                  <a:t>Kondensator</a:t>
                </a:r>
                <a:r>
                  <a:rPr lang="de-DE" dirty="0">
                    <a:latin typeface="Source Sans Pro" panose="020B0503030403020204" pitchFamily="34" charset="0"/>
                    <a:ea typeface="Source Sans Pro" panose="020B0503030403020204" pitchFamily="34" charset="0"/>
                  </a:rPr>
                  <a:t> mit steigender Frequenz immer </a:t>
                </a:r>
                <a:r>
                  <a:rPr lang="de-DE" dirty="0">
                    <a:solidFill>
                      <a:srgbClr val="FF0000"/>
                    </a:solidFill>
                    <a:latin typeface="Source Sans Pro" panose="020B0503030403020204" pitchFamily="34" charset="0"/>
                    <a:ea typeface="Source Sans Pro" panose="020B0503030403020204" pitchFamily="34" charset="0"/>
                  </a:rPr>
                  <a:t>kleiner</a:t>
                </a:r>
                <a:r>
                  <a:rPr lang="de-DE" dirty="0">
                    <a:latin typeface="Source Sans Pro" panose="020B0503030403020204" pitchFamily="34" charset="0"/>
                    <a:ea typeface="Source Sans Pro" panose="020B0503030403020204" pitchFamily="34" charset="0"/>
                  </a:rPr>
                  <a:t> wird.</a:t>
                </a:r>
              </a:p>
              <a:p>
                <a:endParaRPr lang="de-DE" dirty="0">
                  <a:latin typeface="Source Sans Pro" panose="020B0503030403020204" pitchFamily="34" charset="0"/>
                  <a:ea typeface="Source Sans Pro" panose="020B0503030403020204" pitchFamily="34" charset="0"/>
                </a:endParaRPr>
              </a:p>
              <a:p>
                <a:pPr/>
                <a:r>
                  <a:rPr lang="de-DE" dirty="0">
                    <a:latin typeface="Source Sans Pro" panose="020B0503030403020204" pitchFamily="34" charset="0"/>
                    <a:ea typeface="Source Sans Pro" panose="020B0503030403020204" pitchFamily="34" charset="0"/>
                  </a:rPr>
                  <a:t>Es muss also eine Frequenz geben, bei der die </a:t>
                </a:r>
                <a:r>
                  <a:rPr lang="de-DE" dirty="0">
                    <a:solidFill>
                      <a:srgbClr val="FF0000"/>
                    </a:solidFill>
                    <a:latin typeface="Source Sans Pro" panose="020B0503030403020204" pitchFamily="34" charset="0"/>
                    <a:ea typeface="Source Sans Pro" panose="020B0503030403020204" pitchFamily="34" charset="0"/>
                  </a:rPr>
                  <a:t>Blindwiderstände</a:t>
                </a:r>
                <a:r>
                  <a:rPr lang="de-DE" dirty="0">
                    <a:latin typeface="Source Sans Pro" panose="020B0503030403020204" pitchFamily="34" charset="0"/>
                    <a:ea typeface="Source Sans Pro" panose="020B0503030403020204" pitchFamily="34" charset="0"/>
                  </a:rPr>
                  <a:t> von </a:t>
                </a:r>
                <a:r>
                  <a:rPr lang="de-DE" dirty="0">
                    <a:solidFill>
                      <a:srgbClr val="FF0000"/>
                    </a:solidFill>
                    <a:latin typeface="Source Sans Pro" panose="020B0503030403020204" pitchFamily="34" charset="0"/>
                    <a:ea typeface="Source Sans Pro" panose="020B0503030403020204" pitchFamily="34" charset="0"/>
                  </a:rPr>
                  <a:t>Spule</a:t>
                </a:r>
                <a:r>
                  <a:rPr lang="de-DE" dirty="0">
                    <a:latin typeface="Source Sans Pro" panose="020B0503030403020204" pitchFamily="34" charset="0"/>
                    <a:ea typeface="Source Sans Pro" panose="020B0503030403020204" pitchFamily="34" charset="0"/>
                  </a:rPr>
                  <a:t> und </a:t>
                </a:r>
                <a:r>
                  <a:rPr lang="de-DE" dirty="0">
                    <a:solidFill>
                      <a:srgbClr val="FF0000"/>
                    </a:solidFill>
                    <a:latin typeface="Source Sans Pro" panose="020B0503030403020204" pitchFamily="34" charset="0"/>
                    <a:ea typeface="Source Sans Pro" panose="020B0503030403020204" pitchFamily="34" charset="0"/>
                  </a:rPr>
                  <a:t>Kondensator</a:t>
                </a:r>
                <a:r>
                  <a:rPr lang="de-DE" dirty="0">
                    <a:latin typeface="Source Sans Pro" panose="020B0503030403020204" pitchFamily="34" charset="0"/>
                    <a:ea typeface="Source Sans Pro" panose="020B0503030403020204" pitchFamily="34" charset="0"/>
                  </a:rPr>
                  <a:t> exakt gleich groß sind - und das ist die </a:t>
                </a:r>
                <a:r>
                  <a:rPr lang="de-DE" dirty="0">
                    <a:solidFill>
                      <a:srgbClr val="FF0000"/>
                    </a:solidFill>
                    <a:latin typeface="Source Sans Pro" panose="020B0503030403020204" pitchFamily="34" charset="0"/>
                    <a:ea typeface="Source Sans Pro" panose="020B0503030403020204" pitchFamily="34" charset="0"/>
                  </a:rPr>
                  <a:t>Resonanzfrequenz</a:t>
                </a:r>
                <a:r>
                  <a:rPr lang="de-DE" dirty="0">
                    <a:latin typeface="Source Sans Pro" panose="020B0503030403020204" pitchFamily="34" charset="0"/>
                    <a:ea typeface="Source Sans Pro" panose="020B0503030403020204" pitchFamily="34" charset="0"/>
                  </a:rPr>
                  <a:t>.</a:t>
                </a:r>
                <a:br>
                  <a:rPr lang="de-DE" dirty="0">
                    <a:latin typeface="Source Sans Pro" panose="020B0503030403020204" pitchFamily="34" charset="0"/>
                    <a:ea typeface="Source Sans Pro" panose="020B0503030403020204" pitchFamily="34" charset="0"/>
                  </a:rPr>
                </a:br>
                <a:br>
                  <a:rPr lang="de-DE" dirty="0">
                    <a:latin typeface="Source Sans Pro" panose="020B0503030403020204" pitchFamily="34" charset="0"/>
                    <a:ea typeface="Source Sans Pro" panose="020B0503030403020204" pitchFamily="34" charset="0"/>
                  </a:rPr>
                </a:br>
                <a:r>
                  <a:rPr lang="de-DE" dirty="0">
                    <a:latin typeface="Source Sans Pro" panose="020B0503030403020204" pitchFamily="34" charset="0"/>
                    <a:ea typeface="Source Sans Pro" panose="020B0503030403020204" pitchFamily="34" charset="0"/>
                  </a:rPr>
                  <a:t>Sie berechnet sich nach der </a:t>
                </a:r>
                <a:r>
                  <a:rPr lang="de-DE" dirty="0">
                    <a:solidFill>
                      <a:srgbClr val="FF0000"/>
                    </a:solidFill>
                    <a:latin typeface="Source Sans Pro" panose="020B0503030403020204" pitchFamily="34" charset="0"/>
                    <a:ea typeface="Source Sans Pro" panose="020B0503030403020204" pitchFamily="34" charset="0"/>
                  </a:rPr>
                  <a:t>“Thomsonschen Schwingungsgleichung“</a:t>
                </a:r>
                <a:r>
                  <a:rPr lang="de-DE" dirty="0">
                    <a:latin typeface="Source Sans Pro" panose="020B0503030403020204" pitchFamily="34" charset="0"/>
                    <a:ea typeface="Source Sans Pro" panose="020B0503030403020204" pitchFamily="34" charset="0"/>
                  </a:rPr>
                  <a:t>:</a:t>
                </a:r>
                <a:br>
                  <a:rPr lang="de-DE" dirty="0"/>
                </a:br>
                <a:br>
                  <a:rPr lang="de-DE" dirty="0"/>
                </a:br>
                <a14:m>
                  <m:oMathPara xmlns:m="http://schemas.openxmlformats.org/officeDocument/2006/math">
                    <m:oMathParaPr>
                      <m:jc m:val="left"/>
                    </m:oMathParaPr>
                    <m:oMath xmlns:m="http://schemas.openxmlformats.org/officeDocument/2006/math">
                      <m:r>
                        <a:rPr lang="de-DE" b="0" i="1">
                          <a:solidFill>
                            <a:srgbClr val="FF0000"/>
                          </a:solidFill>
                          <a:latin typeface="Cambria Math"/>
                        </a:rPr>
                        <m:t>𝑓</m:t>
                      </m:r>
                      <m:r>
                        <a:rPr lang="de-DE" b="0" i="1" baseline="-25000">
                          <a:solidFill>
                            <a:srgbClr val="FF0000"/>
                          </a:solidFill>
                          <a:latin typeface="Cambria Math"/>
                        </a:rPr>
                        <m:t>0</m:t>
                      </m:r>
                      <m:r>
                        <a:rPr lang="de-DE" b="0" i="1">
                          <a:solidFill>
                            <a:srgbClr val="FF0000"/>
                          </a:solidFill>
                          <a:latin typeface="Cambria Math"/>
                        </a:rPr>
                        <m:t>= </m:t>
                      </m:r>
                      <m:f>
                        <m:fPr>
                          <m:ctrlPr>
                            <a:rPr lang="de-DE" i="1" dirty="0">
                              <a:solidFill>
                                <a:srgbClr val="FF0000"/>
                              </a:solidFill>
                              <a:latin typeface="Cambria Math" panose="02040503050406030204" pitchFamily="18" charset="0"/>
                            </a:rPr>
                          </m:ctrlPr>
                        </m:fPr>
                        <m:num>
                          <m:r>
                            <a:rPr lang="de-DE" b="0" i="1" dirty="0">
                              <a:solidFill>
                                <a:srgbClr val="FF0000"/>
                              </a:solidFill>
                              <a:latin typeface="Cambria Math"/>
                            </a:rPr>
                            <m:t>1</m:t>
                          </m:r>
                        </m:num>
                        <m:den>
                          <m:r>
                            <a:rPr lang="de-DE" b="0" i="1" dirty="0">
                              <a:solidFill>
                                <a:srgbClr val="FF0000"/>
                              </a:solidFill>
                              <a:latin typeface="Cambria Math"/>
                            </a:rPr>
                            <m:t>2 ∙ </m:t>
                          </m:r>
                          <m:r>
                            <a:rPr lang="de-DE" b="0" i="1" dirty="0">
                              <a:solidFill>
                                <a:srgbClr val="FF0000"/>
                              </a:solidFill>
                              <a:latin typeface="Cambria Math"/>
                              <a:ea typeface="Cambria Math"/>
                            </a:rPr>
                            <m:t>𝜋</m:t>
                          </m:r>
                          <m:r>
                            <a:rPr lang="de-DE" b="0" i="1" dirty="0">
                              <a:solidFill>
                                <a:srgbClr val="FF0000"/>
                              </a:solidFill>
                              <a:latin typeface="Cambria Math"/>
                              <a:ea typeface="Cambria Math"/>
                            </a:rPr>
                            <m:t> ∙ </m:t>
                          </m:r>
                          <m:rad>
                            <m:radPr>
                              <m:degHide m:val="on"/>
                              <m:ctrlPr>
                                <a:rPr lang="de-DE" i="1" dirty="0">
                                  <a:solidFill>
                                    <a:srgbClr val="FF0000"/>
                                  </a:solidFill>
                                  <a:latin typeface="Cambria Math" panose="02040503050406030204" pitchFamily="18" charset="0"/>
                                  <a:ea typeface="Cambria Math"/>
                                </a:rPr>
                              </m:ctrlPr>
                            </m:radPr>
                            <m:deg/>
                            <m:e>
                              <m:r>
                                <a:rPr lang="de-DE" b="0" i="1" dirty="0">
                                  <a:solidFill>
                                    <a:srgbClr val="FF0000"/>
                                  </a:solidFill>
                                  <a:latin typeface="Cambria Math"/>
                                  <a:ea typeface="Cambria Math"/>
                                </a:rPr>
                                <m:t>𝐿</m:t>
                              </m:r>
                              <m:r>
                                <a:rPr lang="de-DE" b="0" i="1" dirty="0">
                                  <a:solidFill>
                                    <a:srgbClr val="FF0000"/>
                                  </a:solidFill>
                                  <a:latin typeface="Cambria Math"/>
                                  <a:ea typeface="Cambria Math"/>
                                </a:rPr>
                                <m:t> ∙</m:t>
                              </m:r>
                              <m:r>
                                <a:rPr lang="de-DE" b="0" i="1" dirty="0">
                                  <a:solidFill>
                                    <a:srgbClr val="FF0000"/>
                                  </a:solidFill>
                                  <a:latin typeface="Cambria Math"/>
                                  <a:ea typeface="Cambria Math"/>
                                </a:rPr>
                                <m:t>𝐶</m:t>
                              </m:r>
                            </m:e>
                          </m:rad>
                        </m:den>
                      </m:f>
                    </m:oMath>
                  </m:oMathPara>
                </a14:m>
                <a:endParaRPr lang="de-DE" dirty="0"/>
              </a:p>
            </p:txBody>
          </p:sp>
        </mc:Choice>
        <mc:Fallback xmlns="">
          <p:sp>
            <p:nvSpPr>
              <p:cNvPr id="4" name="Rechteck 3">
                <a:extLst>
                  <a:ext uri="{FF2B5EF4-FFF2-40B4-BE49-F238E27FC236}">
                    <a16:creationId xmlns:a16="http://schemas.microsoft.com/office/drawing/2014/main" id="{FACEA015-2EB8-7B03-5808-8895F9C7BC10}"/>
                  </a:ext>
                </a:extLst>
              </p:cNvPr>
              <p:cNvSpPr>
                <a:spLocks noRot="1" noChangeAspect="1" noMove="1" noResize="1" noEditPoints="1" noAdjustHandles="1" noChangeArrowheads="1" noChangeShapeType="1" noTextEdit="1"/>
              </p:cNvSpPr>
              <p:nvPr/>
            </p:nvSpPr>
            <p:spPr>
              <a:xfrm>
                <a:off x="836762" y="2276535"/>
                <a:ext cx="11012731" cy="3711593"/>
              </a:xfrm>
              <a:prstGeom prst="rect">
                <a:avLst/>
              </a:prstGeom>
              <a:blipFill>
                <a:blip r:embed="rId3"/>
                <a:stretch>
                  <a:fillRect l="-443" t="-821"/>
                </a:stretch>
              </a:blipFill>
            </p:spPr>
            <p:txBody>
              <a:bodyPr/>
              <a:lstStyle/>
              <a:p>
                <a:r>
                  <a:rPr lang="de-DE">
                    <a:noFill/>
                  </a:rPr>
                  <a:t> </a:t>
                </a:r>
              </a:p>
            </p:txBody>
          </p:sp>
        </mc:Fallback>
      </mc:AlternateContent>
    </p:spTree>
    <p:extLst>
      <p:ext uri="{BB962C8B-B14F-4D97-AF65-F5344CB8AC3E}">
        <p14:creationId xmlns:p14="http://schemas.microsoft.com/office/powerpoint/2010/main" val="2637864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Übungsaufgabe 1</a:t>
            </a:r>
          </a:p>
        </p:txBody>
      </p:sp>
      <p:sp>
        <p:nvSpPr>
          <p:cNvPr id="14" name="Inhaltsplatzhalter 13">
            <a:extLst>
              <a:ext uri="{FF2B5EF4-FFF2-40B4-BE49-F238E27FC236}">
                <a16:creationId xmlns:a16="http://schemas.microsoft.com/office/drawing/2014/main" id="{E5EF406F-6382-C28E-3DAD-0FC1C89D924A}"/>
              </a:ext>
            </a:extLst>
          </p:cNvPr>
          <p:cNvSpPr>
            <a:spLocks noGrp="1"/>
          </p:cNvSpPr>
          <p:nvPr>
            <p:ph sz="half" idx="1"/>
          </p:nvPr>
        </p:nvSpPr>
        <p:spPr>
          <a:xfrm>
            <a:off x="821828" y="2187572"/>
            <a:ext cx="9650640" cy="3937632"/>
          </a:xfrm>
        </p:spPr>
        <p:txBody>
          <a:bodyPr>
            <a:normAutofit/>
          </a:bodyPr>
          <a:lstStyle/>
          <a:p>
            <a:pPr marL="0" indent="0">
              <a:buNone/>
            </a:pPr>
            <a:r>
              <a:rPr lang="de-DE" dirty="0"/>
              <a:t>Welche Spannung liegt an U</a:t>
            </a:r>
            <a:r>
              <a:rPr lang="de-DE" baseline="-25000" dirty="0"/>
              <a:t>2</a:t>
            </a:r>
            <a:r>
              <a:rPr lang="de-DE" dirty="0"/>
              <a:t> an?</a:t>
            </a:r>
            <a:endParaRPr lang="en-GB" i="1" dirty="0">
              <a:solidFill>
                <a:srgbClr val="FF0000"/>
              </a:solidFill>
              <a:latin typeface="Cambria Math" panose="02040503050406030204" pitchFamily="18" charset="0"/>
            </a:endParaRPr>
          </a:p>
          <a:p>
            <a:pPr marL="0" indent="0">
              <a:buNone/>
            </a:pPr>
            <a:endParaRPr lang="en-GB" i="1" dirty="0">
              <a:solidFill>
                <a:srgbClr val="FF0000"/>
              </a:solidFill>
              <a:latin typeface="Cambria Math" panose="02040503050406030204" pitchFamily="18" charset="0"/>
            </a:endParaRPr>
          </a:p>
        </p:txBody>
      </p:sp>
      <p:sp>
        <p:nvSpPr>
          <p:cNvPr id="2" name="Inhaltsplatzhalter 1">
            <a:extLst>
              <a:ext uri="{FF2B5EF4-FFF2-40B4-BE49-F238E27FC236}">
                <a16:creationId xmlns:a16="http://schemas.microsoft.com/office/drawing/2014/main" id="{E7635186-88B7-7490-98E2-22B25DF193C2}"/>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3" name="Foliennummernplatzhalter 2">
            <a:extLst>
              <a:ext uri="{FF2B5EF4-FFF2-40B4-BE49-F238E27FC236}">
                <a16:creationId xmlns:a16="http://schemas.microsoft.com/office/drawing/2014/main" id="{5D3285AC-0159-81D5-5EA1-002D5FEBD9AA}"/>
              </a:ext>
            </a:extLst>
          </p:cNvPr>
          <p:cNvSpPr>
            <a:spLocks noGrp="1"/>
          </p:cNvSpPr>
          <p:nvPr>
            <p:ph type="sldNum" sz="quarter" idx="16"/>
          </p:nvPr>
        </p:nvSpPr>
        <p:spPr/>
        <p:txBody>
          <a:bodyPr/>
          <a:lstStyle/>
          <a:p>
            <a:r>
              <a:rPr lang="de-DE" dirty="0"/>
              <a:t>Folie </a:t>
            </a:r>
            <a:fld id="{60BB86F7-4462-48C5-9229-2B850C4876FF}" type="slidenum">
              <a:rPr lang="de-DE" smtClean="0"/>
              <a:pPr/>
              <a:t>22</a:t>
            </a:fld>
            <a:r>
              <a:rPr lang="de-DE" dirty="0"/>
              <a:t> von 33</a:t>
            </a:r>
          </a:p>
        </p:txBody>
      </p:sp>
      <p:sp>
        <p:nvSpPr>
          <p:cNvPr id="4" name="Textfeld 3">
            <a:extLst>
              <a:ext uri="{FF2B5EF4-FFF2-40B4-BE49-F238E27FC236}">
                <a16:creationId xmlns:a16="http://schemas.microsoft.com/office/drawing/2014/main" id="{61209E94-500F-8E31-DE61-DF22B61143D2}"/>
              </a:ext>
            </a:extLst>
          </p:cNvPr>
          <p:cNvSpPr txBox="1"/>
          <p:nvPr/>
        </p:nvSpPr>
        <p:spPr>
          <a:xfrm>
            <a:off x="3598849" y="3410700"/>
            <a:ext cx="6229846" cy="1200329"/>
          </a:xfrm>
          <a:prstGeom prst="rect">
            <a:avLst/>
          </a:prstGeom>
          <a:noFill/>
        </p:spPr>
        <p:txBody>
          <a:bodyPr wrap="square" rtlCol="0">
            <a:spAutoFit/>
          </a:bodyPr>
          <a:lstStyle/>
          <a:p>
            <a:r>
              <a:rPr lang="de-DE" dirty="0">
                <a:latin typeface="Source Sans Pro" panose="020B0503030403020204" pitchFamily="34" charset="0"/>
                <a:ea typeface="Source Sans Pro" panose="020B0503030403020204" pitchFamily="34" charset="0"/>
              </a:rPr>
              <a:t>Gegeben sind:</a:t>
            </a:r>
            <a:br>
              <a:rPr lang="de-DE" dirty="0">
                <a:latin typeface="Source Sans Pro" panose="020B0503030403020204" pitchFamily="34" charset="0"/>
                <a:ea typeface="Source Sans Pro" panose="020B0503030403020204" pitchFamily="34" charset="0"/>
              </a:rPr>
            </a:br>
            <a:r>
              <a:rPr lang="de-DE" dirty="0">
                <a:latin typeface="Source Sans Pro" panose="020B0503030403020204" pitchFamily="34" charset="0"/>
                <a:ea typeface="Source Sans Pro" panose="020B0503030403020204" pitchFamily="34" charset="0"/>
              </a:rPr>
              <a:t>U</a:t>
            </a:r>
            <a:r>
              <a:rPr lang="de-DE" baseline="-25000" dirty="0">
                <a:latin typeface="Source Sans Pro" panose="020B0503030403020204" pitchFamily="34" charset="0"/>
                <a:ea typeface="Source Sans Pro" panose="020B0503030403020204" pitchFamily="34" charset="0"/>
              </a:rPr>
              <a:t>G</a:t>
            </a:r>
            <a:r>
              <a:rPr lang="de-DE" i="1" dirty="0">
                <a:latin typeface="Source Sans Pro" panose="020B0503030403020204" pitchFamily="34" charset="0"/>
                <a:ea typeface="Source Sans Pro" panose="020B0503030403020204" pitchFamily="34" charset="0"/>
              </a:rPr>
              <a:t>= 44 V</a:t>
            </a:r>
            <a:br>
              <a:rPr lang="de-DE" i="1" dirty="0">
                <a:latin typeface="Source Sans Pro" panose="020B0503030403020204" pitchFamily="34" charset="0"/>
                <a:ea typeface="Source Sans Pro" panose="020B0503030403020204" pitchFamily="34" charset="0"/>
              </a:rPr>
            </a:br>
            <a:r>
              <a:rPr lang="de-DE" i="1" dirty="0">
                <a:latin typeface="Source Sans Pro" panose="020B0503030403020204" pitchFamily="34" charset="0"/>
                <a:ea typeface="Source Sans Pro" panose="020B0503030403020204" pitchFamily="34" charset="0"/>
              </a:rPr>
              <a:t>R</a:t>
            </a:r>
            <a:r>
              <a:rPr lang="de-DE" i="1" baseline="-25000" dirty="0">
                <a:latin typeface="Source Sans Pro" panose="020B0503030403020204" pitchFamily="34" charset="0"/>
                <a:ea typeface="Source Sans Pro" panose="020B0503030403020204" pitchFamily="34" charset="0"/>
              </a:rPr>
              <a:t>1</a:t>
            </a:r>
            <a:r>
              <a:rPr lang="de-DE" i="1" dirty="0">
                <a:latin typeface="Source Sans Pro" panose="020B0503030403020204" pitchFamily="34" charset="0"/>
                <a:ea typeface="Source Sans Pro" panose="020B0503030403020204" pitchFamily="34" charset="0"/>
              </a:rPr>
              <a:t> = 4.700 </a:t>
            </a:r>
            <a:r>
              <a:rPr lang="el-GR" i="1" dirty="0">
                <a:latin typeface="Source Sans Pro" panose="020B0503030403020204" pitchFamily="34" charset="0"/>
                <a:ea typeface="Source Sans Pro" panose="020B0503030403020204" pitchFamily="34" charset="0"/>
              </a:rPr>
              <a:t>Ω</a:t>
            </a:r>
            <a:br>
              <a:rPr lang="de-DE" i="1" dirty="0">
                <a:latin typeface="Source Sans Pro" panose="020B0503030403020204" pitchFamily="34" charset="0"/>
                <a:ea typeface="Source Sans Pro" panose="020B0503030403020204" pitchFamily="34" charset="0"/>
              </a:rPr>
            </a:br>
            <a:r>
              <a:rPr lang="de-DE" i="1" dirty="0">
                <a:latin typeface="Source Sans Pro" panose="020B0503030403020204" pitchFamily="34" charset="0"/>
                <a:ea typeface="Source Sans Pro" panose="020B0503030403020204" pitchFamily="34" charset="0"/>
              </a:rPr>
              <a:t>R</a:t>
            </a:r>
            <a:r>
              <a:rPr lang="de-DE" i="1" baseline="-25000" dirty="0">
                <a:latin typeface="Source Sans Pro" panose="020B0503030403020204" pitchFamily="34" charset="0"/>
                <a:ea typeface="Source Sans Pro" panose="020B0503030403020204" pitchFamily="34" charset="0"/>
              </a:rPr>
              <a:t>2</a:t>
            </a:r>
            <a:r>
              <a:rPr lang="de-DE" i="1" dirty="0">
                <a:latin typeface="Source Sans Pro" panose="020B0503030403020204" pitchFamily="34" charset="0"/>
                <a:ea typeface="Source Sans Pro" panose="020B0503030403020204" pitchFamily="34" charset="0"/>
              </a:rPr>
              <a:t> = 2.200 </a:t>
            </a:r>
            <a:r>
              <a:rPr lang="el-GR" i="1" dirty="0">
                <a:latin typeface="Source Sans Pro" panose="020B0503030403020204" pitchFamily="34" charset="0"/>
                <a:ea typeface="Source Sans Pro" panose="020B0503030403020204" pitchFamily="34" charset="0"/>
              </a:rPr>
              <a:t>Ω</a:t>
            </a:r>
            <a:endParaRPr lang="de-DE" i="1" dirty="0">
              <a:latin typeface="Source Sans Pro" panose="020B0503030403020204" pitchFamily="34" charset="0"/>
              <a:ea typeface="Source Sans Pro" panose="020B0503030403020204" pitchFamily="34" charset="0"/>
            </a:endParaRPr>
          </a:p>
        </p:txBody>
      </p:sp>
      <p:pic>
        <p:nvPicPr>
          <p:cNvPr id="5" name="Picture 2">
            <a:extLst>
              <a:ext uri="{FF2B5EF4-FFF2-40B4-BE49-F238E27FC236}">
                <a16:creationId xmlns:a16="http://schemas.microsoft.com/office/drawing/2014/main" id="{343E19C6-7DD3-155F-6B0C-30430D57A5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1810" y="3007779"/>
            <a:ext cx="1799465" cy="2705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uppieren 5">
            <a:extLst>
              <a:ext uri="{FF2B5EF4-FFF2-40B4-BE49-F238E27FC236}">
                <a16:creationId xmlns:a16="http://schemas.microsoft.com/office/drawing/2014/main" id="{DE88C989-4D7A-712D-FCED-E850D65F7111}"/>
              </a:ext>
            </a:extLst>
          </p:cNvPr>
          <p:cNvGrpSpPr/>
          <p:nvPr/>
        </p:nvGrpSpPr>
        <p:grpSpPr>
          <a:xfrm>
            <a:off x="821828" y="2777095"/>
            <a:ext cx="2466361" cy="3166445"/>
            <a:chOff x="1070752" y="2424213"/>
            <a:chExt cx="2466361" cy="3166445"/>
          </a:xfrm>
        </p:grpSpPr>
        <p:sp>
          <p:nvSpPr>
            <p:cNvPr id="7" name="Rechteck 6">
              <a:extLst>
                <a:ext uri="{FF2B5EF4-FFF2-40B4-BE49-F238E27FC236}">
                  <a16:creationId xmlns:a16="http://schemas.microsoft.com/office/drawing/2014/main" id="{E8048CCA-EAFB-21E4-1282-AA7E8C62E79E}"/>
                </a:ext>
              </a:extLst>
            </p:cNvPr>
            <p:cNvSpPr/>
            <p:nvPr/>
          </p:nvSpPr>
          <p:spPr>
            <a:xfrm>
              <a:off x="2057400" y="2908730"/>
              <a:ext cx="604520" cy="900000"/>
            </a:xfrm>
            <a:prstGeom prst="rect">
              <a:avLst/>
            </a:prstGeom>
            <a:no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8" name="Gerader Verbinder 7">
              <a:extLst>
                <a:ext uri="{FF2B5EF4-FFF2-40B4-BE49-F238E27FC236}">
                  <a16:creationId xmlns:a16="http://schemas.microsoft.com/office/drawing/2014/main" id="{D0965AA3-32F5-BCB0-C251-3A3DD5FD27E0}"/>
                </a:ext>
              </a:extLst>
            </p:cNvPr>
            <p:cNvCxnSpPr>
              <a:cxnSpLocks/>
              <a:stCxn id="7" idx="0"/>
            </p:cNvCxnSpPr>
            <p:nvPr/>
          </p:nvCxnSpPr>
          <p:spPr>
            <a:xfrm flipV="1">
              <a:off x="2359660" y="2448560"/>
              <a:ext cx="0" cy="46017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hteck 8">
              <a:extLst>
                <a:ext uri="{FF2B5EF4-FFF2-40B4-BE49-F238E27FC236}">
                  <a16:creationId xmlns:a16="http://schemas.microsoft.com/office/drawing/2014/main" id="{6543B9FF-38DA-A797-767A-12CC27DB7A29}"/>
                </a:ext>
              </a:extLst>
            </p:cNvPr>
            <p:cNvSpPr/>
            <p:nvPr/>
          </p:nvSpPr>
          <p:spPr>
            <a:xfrm>
              <a:off x="2057400" y="4178730"/>
              <a:ext cx="604520" cy="900000"/>
            </a:xfrm>
            <a:prstGeom prst="rect">
              <a:avLst/>
            </a:prstGeom>
            <a:no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10" name="Gerader Verbinder 9">
              <a:extLst>
                <a:ext uri="{FF2B5EF4-FFF2-40B4-BE49-F238E27FC236}">
                  <a16:creationId xmlns:a16="http://schemas.microsoft.com/office/drawing/2014/main" id="{60037490-5649-6BD0-F5A0-DA8BF785AEA9}"/>
                </a:ext>
              </a:extLst>
            </p:cNvPr>
            <p:cNvCxnSpPr>
              <a:cxnSpLocks/>
              <a:stCxn id="9" idx="0"/>
              <a:endCxn id="7" idx="2"/>
            </p:cNvCxnSpPr>
            <p:nvPr/>
          </p:nvCxnSpPr>
          <p:spPr>
            <a:xfrm flipV="1">
              <a:off x="2359660" y="3808730"/>
              <a:ext cx="0" cy="37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A792E31C-C512-B743-CBA2-9C942DDBC657}"/>
                </a:ext>
              </a:extLst>
            </p:cNvPr>
            <p:cNvCxnSpPr>
              <a:cxnSpLocks/>
            </p:cNvCxnSpPr>
            <p:nvPr/>
          </p:nvCxnSpPr>
          <p:spPr>
            <a:xfrm flipV="1">
              <a:off x="2359660" y="5078730"/>
              <a:ext cx="0" cy="49022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r Verbinder 12">
              <a:extLst>
                <a:ext uri="{FF2B5EF4-FFF2-40B4-BE49-F238E27FC236}">
                  <a16:creationId xmlns:a16="http://schemas.microsoft.com/office/drawing/2014/main" id="{0BAC5E12-3F3D-C19F-0CD8-2CC3A857E9AE}"/>
                </a:ext>
              </a:extLst>
            </p:cNvPr>
            <p:cNvCxnSpPr>
              <a:cxnSpLocks/>
            </p:cNvCxnSpPr>
            <p:nvPr/>
          </p:nvCxnSpPr>
          <p:spPr>
            <a:xfrm flipH="1">
              <a:off x="1252220" y="2466436"/>
              <a:ext cx="1107440" cy="0"/>
            </a:xfrm>
            <a:prstGeom prst="line">
              <a:avLst/>
            </a:prstGeom>
            <a:ln w="41275">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CF8C789F-2EEF-FA9D-3280-91AA84D239CE}"/>
                </a:ext>
              </a:extLst>
            </p:cNvPr>
            <p:cNvCxnSpPr>
              <a:cxnSpLocks/>
            </p:cNvCxnSpPr>
            <p:nvPr/>
          </p:nvCxnSpPr>
          <p:spPr>
            <a:xfrm flipH="1">
              <a:off x="1252220" y="5548425"/>
              <a:ext cx="1107440"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D9CD8BD7-A15A-9CF3-C34C-A222A2B02774}"/>
                </a:ext>
              </a:extLst>
            </p:cNvPr>
            <p:cNvCxnSpPr>
              <a:cxnSpLocks/>
            </p:cNvCxnSpPr>
            <p:nvPr/>
          </p:nvCxnSpPr>
          <p:spPr>
            <a:xfrm>
              <a:off x="2359660" y="5548425"/>
              <a:ext cx="752475"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7" name="Gerader Verbinder 16">
              <a:extLst>
                <a:ext uri="{FF2B5EF4-FFF2-40B4-BE49-F238E27FC236}">
                  <a16:creationId xmlns:a16="http://schemas.microsoft.com/office/drawing/2014/main" id="{0B3F2BE5-130B-28B9-59A9-B947102832D3}"/>
                </a:ext>
              </a:extLst>
            </p:cNvPr>
            <p:cNvCxnSpPr>
              <a:cxnSpLocks/>
            </p:cNvCxnSpPr>
            <p:nvPr/>
          </p:nvCxnSpPr>
          <p:spPr>
            <a:xfrm>
              <a:off x="2366645" y="4005375"/>
              <a:ext cx="752475"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4D093DDC-2937-1672-36A1-2CCBA3AB243E}"/>
                </a:ext>
              </a:extLst>
            </p:cNvPr>
            <p:cNvSpPr txBox="1"/>
            <p:nvPr/>
          </p:nvSpPr>
          <p:spPr>
            <a:xfrm>
              <a:off x="2927516" y="4519903"/>
              <a:ext cx="609597" cy="461665"/>
            </a:xfrm>
            <a:prstGeom prst="rect">
              <a:avLst/>
            </a:prstGeom>
            <a:noFill/>
          </p:spPr>
          <p:txBody>
            <a:bodyPr wrap="square" rtlCol="0">
              <a:spAutoFit/>
            </a:bodyPr>
            <a:lstStyle/>
            <a:p>
              <a:r>
                <a:rPr lang="de-DE" sz="2400" dirty="0"/>
                <a:t>U</a:t>
              </a:r>
              <a:r>
                <a:rPr lang="de-DE" sz="2400" baseline="-25000" dirty="0"/>
                <a:t>2</a:t>
              </a:r>
            </a:p>
          </p:txBody>
        </p:sp>
        <p:cxnSp>
          <p:nvCxnSpPr>
            <p:cNvPr id="19" name="Gerader Verbinder 18">
              <a:extLst>
                <a:ext uri="{FF2B5EF4-FFF2-40B4-BE49-F238E27FC236}">
                  <a16:creationId xmlns:a16="http://schemas.microsoft.com/office/drawing/2014/main" id="{DF672FC7-0F8B-AF60-092C-782F370AAB88}"/>
                </a:ext>
              </a:extLst>
            </p:cNvPr>
            <p:cNvCxnSpPr>
              <a:cxnSpLocks/>
            </p:cNvCxnSpPr>
            <p:nvPr/>
          </p:nvCxnSpPr>
          <p:spPr>
            <a:xfrm flipV="1">
              <a:off x="3112135" y="4024382"/>
              <a:ext cx="0" cy="46017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91208C12-01FE-A13D-9F40-988D467B48B0}"/>
                </a:ext>
              </a:extLst>
            </p:cNvPr>
            <p:cNvCxnSpPr>
              <a:cxnSpLocks/>
            </p:cNvCxnSpPr>
            <p:nvPr/>
          </p:nvCxnSpPr>
          <p:spPr>
            <a:xfrm flipV="1">
              <a:off x="3112135" y="5038946"/>
              <a:ext cx="0" cy="460170"/>
            </a:xfrm>
            <a:prstGeom prst="line">
              <a:avLst/>
            </a:prstGeom>
            <a:ln w="412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A4383878-D61C-7C32-CB01-FF9B56C61425}"/>
                </a:ext>
              </a:extLst>
            </p:cNvPr>
            <p:cNvCxnSpPr>
              <a:cxnSpLocks/>
            </p:cNvCxnSpPr>
            <p:nvPr/>
          </p:nvCxnSpPr>
          <p:spPr>
            <a:xfrm flipV="1">
              <a:off x="1252220" y="2466436"/>
              <a:ext cx="0" cy="119116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1D34C952-E054-A7F3-C91C-7C522A121EE3}"/>
                </a:ext>
              </a:extLst>
            </p:cNvPr>
            <p:cNvCxnSpPr>
              <a:cxnSpLocks/>
            </p:cNvCxnSpPr>
            <p:nvPr/>
          </p:nvCxnSpPr>
          <p:spPr>
            <a:xfrm flipV="1">
              <a:off x="1252220" y="4315485"/>
              <a:ext cx="0" cy="1191164"/>
            </a:xfrm>
            <a:prstGeom prst="line">
              <a:avLst/>
            </a:prstGeom>
            <a:ln w="41275">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a16="http://schemas.microsoft.com/office/drawing/2014/main" id="{E329F44E-60A2-81E9-DF66-4AB0AD92BC05}"/>
                </a:ext>
              </a:extLst>
            </p:cNvPr>
            <p:cNvSpPr txBox="1"/>
            <p:nvPr/>
          </p:nvSpPr>
          <p:spPr>
            <a:xfrm>
              <a:off x="1070752" y="3726926"/>
              <a:ext cx="609597" cy="461665"/>
            </a:xfrm>
            <a:prstGeom prst="rect">
              <a:avLst/>
            </a:prstGeom>
            <a:noFill/>
          </p:spPr>
          <p:txBody>
            <a:bodyPr wrap="square" rtlCol="0">
              <a:spAutoFit/>
            </a:bodyPr>
            <a:lstStyle/>
            <a:p>
              <a:r>
                <a:rPr lang="de-DE" sz="2400" dirty="0"/>
                <a:t>U</a:t>
              </a:r>
              <a:endParaRPr lang="de-DE" sz="2400" baseline="-25000" dirty="0"/>
            </a:p>
          </p:txBody>
        </p:sp>
        <p:sp>
          <p:nvSpPr>
            <p:cNvPr id="24" name="Textfeld 23">
              <a:extLst>
                <a:ext uri="{FF2B5EF4-FFF2-40B4-BE49-F238E27FC236}">
                  <a16:creationId xmlns:a16="http://schemas.microsoft.com/office/drawing/2014/main" id="{BDC2465F-D18A-0911-6037-17F33F275874}"/>
                </a:ext>
              </a:extLst>
            </p:cNvPr>
            <p:cNvSpPr txBox="1"/>
            <p:nvPr/>
          </p:nvSpPr>
          <p:spPr>
            <a:xfrm>
              <a:off x="1623085" y="3138482"/>
              <a:ext cx="609597" cy="461665"/>
            </a:xfrm>
            <a:prstGeom prst="rect">
              <a:avLst/>
            </a:prstGeom>
            <a:noFill/>
          </p:spPr>
          <p:txBody>
            <a:bodyPr wrap="square" rtlCol="0">
              <a:spAutoFit/>
            </a:bodyPr>
            <a:lstStyle/>
            <a:p>
              <a:r>
                <a:rPr lang="de-DE" sz="2400" dirty="0"/>
                <a:t>R</a:t>
              </a:r>
              <a:r>
                <a:rPr lang="de-DE" sz="2400" baseline="-25000" dirty="0"/>
                <a:t>1</a:t>
              </a:r>
            </a:p>
          </p:txBody>
        </p:sp>
        <p:sp>
          <p:nvSpPr>
            <p:cNvPr id="25" name="Textfeld 24">
              <a:extLst>
                <a:ext uri="{FF2B5EF4-FFF2-40B4-BE49-F238E27FC236}">
                  <a16:creationId xmlns:a16="http://schemas.microsoft.com/office/drawing/2014/main" id="{4A685543-8DB4-F94F-DF54-EDEB6FE18DBB}"/>
                </a:ext>
              </a:extLst>
            </p:cNvPr>
            <p:cNvSpPr txBox="1"/>
            <p:nvPr/>
          </p:nvSpPr>
          <p:spPr>
            <a:xfrm>
              <a:off x="1623084" y="4346816"/>
              <a:ext cx="609597" cy="461665"/>
            </a:xfrm>
            <a:prstGeom prst="rect">
              <a:avLst/>
            </a:prstGeom>
            <a:noFill/>
          </p:spPr>
          <p:txBody>
            <a:bodyPr wrap="square" rtlCol="0">
              <a:spAutoFit/>
            </a:bodyPr>
            <a:lstStyle/>
            <a:p>
              <a:r>
                <a:rPr lang="de-DE" sz="2400" dirty="0"/>
                <a:t>R</a:t>
              </a:r>
              <a:r>
                <a:rPr lang="de-DE" sz="2400" baseline="-25000" dirty="0"/>
                <a:t>2</a:t>
              </a:r>
            </a:p>
          </p:txBody>
        </p:sp>
        <p:sp>
          <p:nvSpPr>
            <p:cNvPr id="26" name="Ellipse 25">
              <a:extLst>
                <a:ext uri="{FF2B5EF4-FFF2-40B4-BE49-F238E27FC236}">
                  <a16:creationId xmlns:a16="http://schemas.microsoft.com/office/drawing/2014/main" id="{2338D563-8265-D7D5-52FC-AB462D72AEB6}"/>
                </a:ext>
              </a:extLst>
            </p:cNvPr>
            <p:cNvSpPr/>
            <p:nvPr/>
          </p:nvSpPr>
          <p:spPr>
            <a:xfrm>
              <a:off x="1212010" y="5508951"/>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27" name="Ellipse 26">
              <a:extLst>
                <a:ext uri="{FF2B5EF4-FFF2-40B4-BE49-F238E27FC236}">
                  <a16:creationId xmlns:a16="http://schemas.microsoft.com/office/drawing/2014/main" id="{668CB22F-A8AD-A76E-E1B0-0F7632920127}"/>
                </a:ext>
              </a:extLst>
            </p:cNvPr>
            <p:cNvSpPr/>
            <p:nvPr/>
          </p:nvSpPr>
          <p:spPr>
            <a:xfrm>
              <a:off x="3075044" y="5511712"/>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28" name="Ellipse 27">
              <a:extLst>
                <a:ext uri="{FF2B5EF4-FFF2-40B4-BE49-F238E27FC236}">
                  <a16:creationId xmlns:a16="http://schemas.microsoft.com/office/drawing/2014/main" id="{7CAC15C3-D8B1-4867-A8E3-404BA3B19A20}"/>
                </a:ext>
              </a:extLst>
            </p:cNvPr>
            <p:cNvSpPr/>
            <p:nvPr/>
          </p:nvSpPr>
          <p:spPr>
            <a:xfrm>
              <a:off x="3084250" y="3966553"/>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29" name="Ellipse 28">
              <a:extLst>
                <a:ext uri="{FF2B5EF4-FFF2-40B4-BE49-F238E27FC236}">
                  <a16:creationId xmlns:a16="http://schemas.microsoft.com/office/drawing/2014/main" id="{EA701A28-2B17-AA9A-3786-D445DF3F92A1}"/>
                </a:ext>
              </a:extLst>
            </p:cNvPr>
            <p:cNvSpPr/>
            <p:nvPr/>
          </p:nvSpPr>
          <p:spPr>
            <a:xfrm>
              <a:off x="1214391" y="2424213"/>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grpSp>
    </p:spTree>
    <p:extLst>
      <p:ext uri="{BB962C8B-B14F-4D97-AF65-F5344CB8AC3E}">
        <p14:creationId xmlns:p14="http://schemas.microsoft.com/office/powerpoint/2010/main" val="578195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Lösung zu Übungsaufgabe 1</a:t>
            </a:r>
          </a:p>
        </p:txBody>
      </p:sp>
      <p:sp>
        <p:nvSpPr>
          <p:cNvPr id="2" name="Inhaltsplatzhalter 1">
            <a:extLst>
              <a:ext uri="{FF2B5EF4-FFF2-40B4-BE49-F238E27FC236}">
                <a16:creationId xmlns:a16="http://schemas.microsoft.com/office/drawing/2014/main" id="{E7635186-88B7-7490-98E2-22B25DF193C2}"/>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3" name="Foliennummernplatzhalter 2">
            <a:extLst>
              <a:ext uri="{FF2B5EF4-FFF2-40B4-BE49-F238E27FC236}">
                <a16:creationId xmlns:a16="http://schemas.microsoft.com/office/drawing/2014/main" id="{5D3285AC-0159-81D5-5EA1-002D5FEBD9AA}"/>
              </a:ext>
            </a:extLst>
          </p:cNvPr>
          <p:cNvSpPr>
            <a:spLocks noGrp="1"/>
          </p:cNvSpPr>
          <p:nvPr>
            <p:ph type="sldNum" sz="quarter" idx="16"/>
          </p:nvPr>
        </p:nvSpPr>
        <p:spPr/>
        <p:txBody>
          <a:bodyPr/>
          <a:lstStyle/>
          <a:p>
            <a:r>
              <a:rPr lang="de-DE" dirty="0"/>
              <a:t>Folie </a:t>
            </a:r>
            <a:fld id="{60BB86F7-4462-48C5-9229-2B850C4876FF}" type="slidenum">
              <a:rPr lang="de-DE" smtClean="0"/>
              <a:pPr/>
              <a:t>23</a:t>
            </a:fld>
            <a:r>
              <a:rPr lang="de-DE" dirty="0"/>
              <a:t> von 33</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id="{D76AB473-2E2C-B0E4-500D-CA978D88FFC1}"/>
                  </a:ext>
                </a:extLst>
              </p:cNvPr>
              <p:cNvSpPr txBox="1"/>
              <p:nvPr/>
            </p:nvSpPr>
            <p:spPr>
              <a:xfrm>
                <a:off x="5654615" y="1753488"/>
                <a:ext cx="6229846" cy="1200329"/>
              </a:xfrm>
              <a:prstGeom prst="rect">
                <a:avLst/>
              </a:prstGeom>
              <a:noFill/>
            </p:spPr>
            <p:txBody>
              <a:bodyPr wrap="square" rtlCol="0">
                <a:spAutoFit/>
              </a:bodyPr>
              <a:lstStyle/>
              <a:p>
                <a:r>
                  <a:rPr lang="de-DE" dirty="0">
                    <a:latin typeface="Source Sans Pro" panose="020B0503030403020204" pitchFamily="34" charset="0"/>
                    <a:ea typeface="Source Sans Pro" panose="020B0503030403020204" pitchFamily="34" charset="0"/>
                  </a:rPr>
                  <a:t>Gegeben sind:</a:t>
                </a:r>
                <a:br>
                  <a:rPr lang="de-DE" dirty="0">
                    <a:latin typeface="Source Sans Pro" panose="020B0503030403020204" pitchFamily="34" charset="0"/>
                    <a:ea typeface="Source Sans Pro" panose="020B0503030403020204" pitchFamily="34" charset="0"/>
                  </a:rPr>
                </a:br>
                <a14:m>
                  <m:oMath xmlns:m="http://schemas.openxmlformats.org/officeDocument/2006/math">
                    <m:r>
                      <a:rPr lang="de-DE" i="1" dirty="0">
                        <a:latin typeface="Cambria Math" panose="02040503050406030204" pitchFamily="18" charset="0"/>
                      </a:rPr>
                      <m:t>𝑈</m:t>
                    </m:r>
                    <m:r>
                      <a:rPr lang="de-DE" i="1" baseline="-25000" dirty="0">
                        <a:latin typeface="Cambria Math" panose="02040503050406030204" pitchFamily="18" charset="0"/>
                      </a:rPr>
                      <m:t>𝐺</m:t>
                    </m:r>
                  </m:oMath>
                </a14:m>
                <a:r>
                  <a:rPr lang="de-DE" i="1" dirty="0">
                    <a:latin typeface="Source Sans Pro" panose="020B0503030403020204" pitchFamily="34" charset="0"/>
                    <a:ea typeface="Source Sans Pro" panose="020B0503030403020204" pitchFamily="34" charset="0"/>
                  </a:rPr>
                  <a:t> = 44 V</a:t>
                </a:r>
                <a:br>
                  <a:rPr lang="de-DE" i="1" dirty="0">
                    <a:latin typeface="Source Sans Pro" panose="020B0503030403020204" pitchFamily="34" charset="0"/>
                    <a:ea typeface="Source Sans Pro" panose="020B0503030403020204" pitchFamily="34" charset="0"/>
                  </a:rPr>
                </a:br>
                <a:r>
                  <a:rPr lang="de-DE" i="1" dirty="0">
                    <a:latin typeface="Source Sans Pro" panose="020B0503030403020204" pitchFamily="34" charset="0"/>
                    <a:ea typeface="Source Sans Pro" panose="020B0503030403020204" pitchFamily="34" charset="0"/>
                  </a:rPr>
                  <a:t>R</a:t>
                </a:r>
                <a:r>
                  <a:rPr lang="de-DE" i="1" baseline="-25000" dirty="0">
                    <a:latin typeface="Source Sans Pro" panose="020B0503030403020204" pitchFamily="34" charset="0"/>
                    <a:ea typeface="Source Sans Pro" panose="020B0503030403020204" pitchFamily="34" charset="0"/>
                  </a:rPr>
                  <a:t>1</a:t>
                </a:r>
                <a:r>
                  <a:rPr lang="de-DE" i="1" dirty="0">
                    <a:latin typeface="Source Sans Pro" panose="020B0503030403020204" pitchFamily="34" charset="0"/>
                    <a:ea typeface="Source Sans Pro" panose="020B0503030403020204" pitchFamily="34" charset="0"/>
                  </a:rPr>
                  <a:t> = 4.700 </a:t>
                </a:r>
                <a:r>
                  <a:rPr lang="el-GR" i="1" dirty="0">
                    <a:latin typeface="Source Sans Pro" panose="020B0503030403020204" pitchFamily="34" charset="0"/>
                    <a:ea typeface="Source Sans Pro" panose="020B0503030403020204" pitchFamily="34" charset="0"/>
                  </a:rPr>
                  <a:t>Ω</a:t>
                </a:r>
                <a:br>
                  <a:rPr lang="de-DE" i="1" dirty="0">
                    <a:latin typeface="Source Sans Pro" panose="020B0503030403020204" pitchFamily="34" charset="0"/>
                    <a:ea typeface="Source Sans Pro" panose="020B0503030403020204" pitchFamily="34" charset="0"/>
                  </a:rPr>
                </a:br>
                <a:r>
                  <a:rPr lang="de-DE" i="1" dirty="0">
                    <a:latin typeface="Source Sans Pro" panose="020B0503030403020204" pitchFamily="34" charset="0"/>
                    <a:ea typeface="Source Sans Pro" panose="020B0503030403020204" pitchFamily="34" charset="0"/>
                  </a:rPr>
                  <a:t>R</a:t>
                </a:r>
                <a:r>
                  <a:rPr lang="de-DE" i="1" baseline="-25000" dirty="0">
                    <a:latin typeface="Source Sans Pro" panose="020B0503030403020204" pitchFamily="34" charset="0"/>
                    <a:ea typeface="Source Sans Pro" panose="020B0503030403020204" pitchFamily="34" charset="0"/>
                  </a:rPr>
                  <a:t>2</a:t>
                </a:r>
                <a:r>
                  <a:rPr lang="de-DE" i="1" dirty="0">
                    <a:latin typeface="Source Sans Pro" panose="020B0503030403020204" pitchFamily="34" charset="0"/>
                    <a:ea typeface="Source Sans Pro" panose="020B0503030403020204" pitchFamily="34" charset="0"/>
                  </a:rPr>
                  <a:t> = 2.200 </a:t>
                </a:r>
                <a:r>
                  <a:rPr lang="el-GR" i="1" dirty="0">
                    <a:latin typeface="Source Sans Pro" panose="020B0503030403020204" pitchFamily="34" charset="0"/>
                    <a:ea typeface="Source Sans Pro" panose="020B0503030403020204" pitchFamily="34" charset="0"/>
                  </a:rPr>
                  <a:t>Ω</a:t>
                </a:r>
                <a:endParaRPr lang="de-DE" i="1" dirty="0">
                  <a:latin typeface="Source Sans Pro" panose="020B0503030403020204" pitchFamily="34" charset="0"/>
                  <a:ea typeface="Source Sans Pro" panose="020B0503030403020204" pitchFamily="34" charset="0"/>
                </a:endParaRPr>
              </a:p>
            </p:txBody>
          </p:sp>
        </mc:Choice>
        <mc:Fallback xmlns="">
          <p:sp>
            <p:nvSpPr>
              <p:cNvPr id="8" name="Textfeld 7">
                <a:extLst>
                  <a:ext uri="{FF2B5EF4-FFF2-40B4-BE49-F238E27FC236}">
                    <a16:creationId xmlns:a16="http://schemas.microsoft.com/office/drawing/2014/main" id="{D76AB473-2E2C-B0E4-500D-CA978D88FFC1}"/>
                  </a:ext>
                </a:extLst>
              </p:cNvPr>
              <p:cNvSpPr txBox="1">
                <a:spLocks noRot="1" noChangeAspect="1" noMove="1" noResize="1" noEditPoints="1" noAdjustHandles="1" noChangeArrowheads="1" noChangeShapeType="1" noTextEdit="1"/>
              </p:cNvSpPr>
              <p:nvPr/>
            </p:nvSpPr>
            <p:spPr>
              <a:xfrm>
                <a:off x="5654615" y="1753488"/>
                <a:ext cx="6229846" cy="1200329"/>
              </a:xfrm>
              <a:prstGeom prst="rect">
                <a:avLst/>
              </a:prstGeom>
              <a:blipFill>
                <a:blip r:embed="rId3"/>
                <a:stretch>
                  <a:fillRect l="-881" t="-3046" b="-7107"/>
                </a:stretch>
              </a:blipFill>
            </p:spPr>
            <p:txBody>
              <a:bodyPr/>
              <a:lstStyle/>
              <a:p>
                <a:r>
                  <a:rPr lang="de-DE">
                    <a:noFill/>
                  </a:rPr>
                  <a:t> </a:t>
                </a:r>
              </a:p>
            </p:txBody>
          </p:sp>
        </mc:Fallback>
      </mc:AlternateContent>
      <p:pic>
        <p:nvPicPr>
          <p:cNvPr id="9" name="Picture 2">
            <a:extLst>
              <a:ext uri="{FF2B5EF4-FFF2-40B4-BE49-F238E27FC236}">
                <a16:creationId xmlns:a16="http://schemas.microsoft.com/office/drawing/2014/main" id="{4061715E-1399-B00A-A1AB-1F49E1B093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6231" y="2901429"/>
            <a:ext cx="1799465" cy="2705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id="{31AFA5B0-0422-06F4-7DC3-AD38B63DC808}"/>
                  </a:ext>
                </a:extLst>
              </p:cNvPr>
              <p:cNvSpPr txBox="1"/>
              <p:nvPr/>
            </p:nvSpPr>
            <p:spPr>
              <a:xfrm>
                <a:off x="5654615" y="3318004"/>
                <a:ext cx="1890133" cy="529312"/>
              </a:xfrm>
              <a:prstGeom prst="rect">
                <a:avLst/>
              </a:prstGeom>
              <a:noFill/>
            </p:spPr>
            <p:txBody>
              <a:bodyPr wrap="none" rtlCol="0">
                <a:spAutoFit/>
              </a:bodyPr>
              <a:lstStyle/>
              <a:p>
                <a14:m>
                  <m:oMath xmlns:m="http://schemas.openxmlformats.org/officeDocument/2006/math">
                    <m:r>
                      <a:rPr lang="de-DE" sz="2000" i="1" smtClean="0">
                        <a:solidFill>
                          <a:srgbClr val="FF0000"/>
                        </a:solidFill>
                        <a:latin typeface="Cambria Math"/>
                      </a:rPr>
                      <m:t>𝑈</m:t>
                    </m:r>
                    <m:r>
                      <a:rPr lang="de-DE" sz="2000" i="1" baseline="-25000">
                        <a:solidFill>
                          <a:srgbClr val="FF0000"/>
                        </a:solidFill>
                        <a:latin typeface="Cambria Math"/>
                      </a:rPr>
                      <m:t>2</m:t>
                    </m:r>
                    <m:r>
                      <a:rPr lang="de-DE" sz="2000" b="0" i="1" smtClean="0">
                        <a:solidFill>
                          <a:srgbClr val="FF0000"/>
                        </a:solidFill>
                        <a:latin typeface="Cambria Math"/>
                      </a:rPr>
                      <m:t>= </m:t>
                    </m:r>
                    <m:f>
                      <m:fPr>
                        <m:ctrlPr>
                          <a:rPr lang="de-DE" sz="2000" i="1" dirty="0" smtClean="0">
                            <a:solidFill>
                              <a:srgbClr val="FF0000"/>
                            </a:solidFill>
                            <a:latin typeface="Cambria Math" panose="02040503050406030204" pitchFamily="18" charset="0"/>
                          </a:rPr>
                        </m:ctrlPr>
                      </m:fPr>
                      <m:num>
                        <m:r>
                          <a:rPr lang="de-DE" sz="2000" b="0" i="1" dirty="0" smtClean="0">
                            <a:solidFill>
                              <a:srgbClr val="FF0000"/>
                            </a:solidFill>
                            <a:latin typeface="Cambria Math"/>
                          </a:rPr>
                          <m:t>𝑅</m:t>
                        </m:r>
                        <m:r>
                          <a:rPr lang="de-DE" sz="2000" b="0" i="1" baseline="-25000" dirty="0" smtClean="0">
                            <a:solidFill>
                              <a:srgbClr val="FF0000"/>
                            </a:solidFill>
                            <a:latin typeface="Cambria Math"/>
                          </a:rPr>
                          <m:t>2</m:t>
                        </m:r>
                      </m:num>
                      <m:den>
                        <m:r>
                          <a:rPr lang="de-DE" sz="2000" b="0" i="1" dirty="0" smtClean="0">
                            <a:solidFill>
                              <a:srgbClr val="FF0000"/>
                            </a:solidFill>
                            <a:latin typeface="Cambria Math"/>
                          </a:rPr>
                          <m:t>𝑅</m:t>
                        </m:r>
                        <m:r>
                          <a:rPr lang="de-DE" sz="2000" b="0" i="1" baseline="-25000" dirty="0" smtClean="0">
                            <a:solidFill>
                              <a:srgbClr val="FF0000"/>
                            </a:solidFill>
                            <a:latin typeface="Cambria Math"/>
                          </a:rPr>
                          <m:t>1</m:t>
                        </m:r>
                        <m:r>
                          <a:rPr lang="de-DE" sz="2000" b="0" i="1" dirty="0" smtClean="0">
                            <a:solidFill>
                              <a:srgbClr val="FF0000"/>
                            </a:solidFill>
                            <a:latin typeface="Cambria Math"/>
                          </a:rPr>
                          <m:t>+</m:t>
                        </m:r>
                        <m:r>
                          <a:rPr lang="de-DE" sz="2000" b="0" i="1" dirty="0" smtClean="0">
                            <a:solidFill>
                              <a:srgbClr val="FF0000"/>
                            </a:solidFill>
                            <a:latin typeface="Cambria Math" panose="02040503050406030204" pitchFamily="18" charset="0"/>
                          </a:rPr>
                          <m:t> </m:t>
                        </m:r>
                        <m:r>
                          <a:rPr lang="de-DE" sz="2000" b="0" i="1" dirty="0" smtClean="0">
                            <a:solidFill>
                              <a:srgbClr val="FF0000"/>
                            </a:solidFill>
                            <a:latin typeface="Cambria Math"/>
                          </a:rPr>
                          <m:t>𝑅</m:t>
                        </m:r>
                        <m:r>
                          <a:rPr lang="de-DE" sz="2000" b="0" i="1" baseline="-25000" dirty="0" smtClean="0">
                            <a:solidFill>
                              <a:srgbClr val="FF0000"/>
                            </a:solidFill>
                            <a:latin typeface="Cambria Math"/>
                          </a:rPr>
                          <m:t>2</m:t>
                        </m:r>
                      </m:den>
                    </m:f>
                  </m:oMath>
                </a14:m>
                <a:r>
                  <a:rPr lang="de-DE" sz="2000" dirty="0">
                    <a:solidFill>
                      <a:srgbClr val="FF0000"/>
                    </a:solidFill>
                  </a:rPr>
                  <a:t> ∙ </a:t>
                </a:r>
                <a14:m>
                  <m:oMath xmlns:m="http://schemas.openxmlformats.org/officeDocument/2006/math">
                    <m:r>
                      <a:rPr lang="de-DE" sz="2000" i="1" dirty="0">
                        <a:solidFill>
                          <a:srgbClr val="FF0000"/>
                        </a:solidFill>
                        <a:latin typeface="Cambria Math"/>
                      </a:rPr>
                      <m:t>𝑈</m:t>
                    </m:r>
                    <m:r>
                      <a:rPr lang="de-DE" sz="2000" i="1" baseline="-25000" dirty="0">
                        <a:solidFill>
                          <a:srgbClr val="FF0000"/>
                        </a:solidFill>
                        <a:latin typeface="Cambria Math"/>
                      </a:rPr>
                      <m:t>𝐺</m:t>
                    </m:r>
                  </m:oMath>
                </a14:m>
                <a:endParaRPr lang="de-DE" sz="2000" dirty="0">
                  <a:solidFill>
                    <a:srgbClr val="FF0000"/>
                  </a:solidFill>
                </a:endParaRPr>
              </a:p>
            </p:txBody>
          </p:sp>
        </mc:Choice>
        <mc:Fallback xmlns="">
          <p:sp>
            <p:nvSpPr>
              <p:cNvPr id="10" name="Textfeld 9">
                <a:extLst>
                  <a:ext uri="{FF2B5EF4-FFF2-40B4-BE49-F238E27FC236}">
                    <a16:creationId xmlns:a16="http://schemas.microsoft.com/office/drawing/2014/main" id="{31AFA5B0-0422-06F4-7DC3-AD38B63DC808}"/>
                  </a:ext>
                </a:extLst>
              </p:cNvPr>
              <p:cNvSpPr txBox="1">
                <a:spLocks noRot="1" noChangeAspect="1" noMove="1" noResize="1" noEditPoints="1" noAdjustHandles="1" noChangeArrowheads="1" noChangeShapeType="1" noTextEdit="1"/>
              </p:cNvSpPr>
              <p:nvPr/>
            </p:nvSpPr>
            <p:spPr>
              <a:xfrm>
                <a:off x="5654615" y="3318004"/>
                <a:ext cx="1890133" cy="529312"/>
              </a:xfrm>
              <a:prstGeom prst="rect">
                <a:avLst/>
              </a:prstGeom>
              <a:blipFill>
                <a:blip r:embed="rId5"/>
                <a:stretch>
                  <a:fillRect b="-919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id="{B262C069-EBA1-BB08-1118-C7B6E453F435}"/>
                  </a:ext>
                </a:extLst>
              </p:cNvPr>
              <p:cNvSpPr txBox="1"/>
              <p:nvPr/>
            </p:nvSpPr>
            <p:spPr>
              <a:xfrm>
                <a:off x="5654615" y="4248715"/>
                <a:ext cx="3399970" cy="537391"/>
              </a:xfrm>
              <a:prstGeom prst="rect">
                <a:avLst/>
              </a:prstGeom>
              <a:noFill/>
            </p:spPr>
            <p:txBody>
              <a:bodyPr wrap="none" rtlCol="0">
                <a:spAutoFit/>
              </a:bodyPr>
              <a:lstStyle/>
              <a:p>
                <a14:m>
                  <m:oMath xmlns:m="http://schemas.openxmlformats.org/officeDocument/2006/math">
                    <m:r>
                      <a:rPr lang="de-DE" sz="2000" i="1" smtClean="0">
                        <a:latin typeface="Cambria Math"/>
                      </a:rPr>
                      <m:t>𝑈</m:t>
                    </m:r>
                    <m:r>
                      <a:rPr lang="de-DE" sz="2000" i="1" baseline="-25000">
                        <a:latin typeface="Cambria Math"/>
                      </a:rPr>
                      <m:t>2</m:t>
                    </m:r>
                    <m:r>
                      <a:rPr lang="de-DE" sz="2000" b="0" i="1" smtClean="0">
                        <a:latin typeface="Cambria Math"/>
                      </a:rPr>
                      <m:t>= </m:t>
                    </m:r>
                    <m:f>
                      <m:fPr>
                        <m:ctrlPr>
                          <a:rPr lang="de-DE" sz="2000" i="1" dirty="0" smtClean="0">
                            <a:latin typeface="Cambria Math" panose="02040503050406030204" pitchFamily="18" charset="0"/>
                          </a:rPr>
                        </m:ctrlPr>
                      </m:fPr>
                      <m:num>
                        <m:r>
                          <a:rPr lang="de-DE" sz="2000" b="0" i="1" dirty="0" smtClean="0">
                            <a:latin typeface="Cambria Math" panose="02040503050406030204" pitchFamily="18" charset="0"/>
                          </a:rPr>
                          <m:t>2.2</m:t>
                        </m:r>
                        <m:r>
                          <a:rPr lang="de-DE" sz="2000" b="0" i="1" dirty="0" smtClean="0">
                            <a:latin typeface="Cambria Math"/>
                          </a:rPr>
                          <m:t>00</m:t>
                        </m:r>
                        <m:r>
                          <a:rPr lang="de-DE" sz="2000" b="0" i="1" dirty="0" smtClean="0">
                            <a:latin typeface="Cambria Math" panose="02040503050406030204" pitchFamily="18" charset="0"/>
                          </a:rPr>
                          <m:t> </m:t>
                        </m:r>
                        <m:r>
                          <a:rPr lang="el-GR" sz="2000" b="0" i="1" dirty="0" smtClean="0">
                            <a:latin typeface="Cambria Math"/>
                          </a:rPr>
                          <m:t>Ω</m:t>
                        </m:r>
                      </m:num>
                      <m:den>
                        <m:r>
                          <a:rPr lang="de-DE" sz="2000" b="0" i="1" dirty="0" smtClean="0">
                            <a:latin typeface="Cambria Math" panose="02040503050406030204" pitchFamily="18" charset="0"/>
                          </a:rPr>
                          <m:t>4.700 </m:t>
                        </m:r>
                        <m:r>
                          <a:rPr lang="el-GR" sz="2000" b="0" i="1" dirty="0" smtClean="0">
                            <a:latin typeface="Cambria Math"/>
                          </a:rPr>
                          <m:t>Ω</m:t>
                        </m:r>
                        <m:r>
                          <a:rPr lang="de-DE" sz="2000" b="0" i="1" dirty="0" smtClean="0">
                            <a:latin typeface="Cambria Math"/>
                          </a:rPr>
                          <m:t> </m:t>
                        </m:r>
                        <m:r>
                          <a:rPr lang="de-DE" sz="2000" b="0" i="1" dirty="0" smtClean="0">
                            <a:latin typeface="Cambria Math" panose="02040503050406030204" pitchFamily="18" charset="0"/>
                          </a:rPr>
                          <m:t> </m:t>
                        </m:r>
                        <m:r>
                          <a:rPr lang="de-DE" sz="2000" b="0" i="1" dirty="0" smtClean="0">
                            <a:latin typeface="Cambria Math"/>
                          </a:rPr>
                          <m:t>+</m:t>
                        </m:r>
                        <m:r>
                          <a:rPr lang="de-DE" sz="2000" b="0" i="1" dirty="0" smtClean="0">
                            <a:latin typeface="Cambria Math" panose="02040503050406030204" pitchFamily="18" charset="0"/>
                          </a:rPr>
                          <m:t> 2.2</m:t>
                        </m:r>
                        <m:r>
                          <a:rPr lang="de-DE" sz="2000" b="0" i="1" dirty="0" smtClean="0">
                            <a:latin typeface="Cambria Math"/>
                          </a:rPr>
                          <m:t>00</m:t>
                        </m:r>
                        <m:r>
                          <a:rPr lang="de-DE" sz="2000" b="0" i="1" dirty="0" smtClean="0">
                            <a:latin typeface="Cambria Math" panose="02040503050406030204" pitchFamily="18" charset="0"/>
                          </a:rPr>
                          <m:t> </m:t>
                        </m:r>
                        <m:r>
                          <a:rPr lang="el-GR" sz="2000" b="0" i="1" dirty="0" smtClean="0">
                            <a:latin typeface="Cambria Math"/>
                          </a:rPr>
                          <m:t>Ω</m:t>
                        </m:r>
                      </m:den>
                    </m:f>
                  </m:oMath>
                </a14:m>
                <a:r>
                  <a:rPr lang="de-DE" sz="2000" dirty="0"/>
                  <a:t> ∙ </a:t>
                </a:r>
                <a14:m>
                  <m:oMath xmlns:m="http://schemas.openxmlformats.org/officeDocument/2006/math">
                    <m:r>
                      <a:rPr lang="de-DE" sz="2000" b="0" i="1" dirty="0" smtClean="0">
                        <a:latin typeface="Cambria Math" panose="02040503050406030204" pitchFamily="18" charset="0"/>
                      </a:rPr>
                      <m:t>44</m:t>
                    </m:r>
                    <m:r>
                      <a:rPr lang="de-DE" sz="2000" b="0" i="1" dirty="0" smtClean="0">
                        <a:latin typeface="Cambria Math"/>
                      </a:rPr>
                      <m:t> </m:t>
                    </m:r>
                    <m:r>
                      <a:rPr lang="de-DE" sz="2000" b="0" i="1" dirty="0" smtClean="0">
                        <a:latin typeface="Cambria Math"/>
                      </a:rPr>
                      <m:t>𝑉𝑜𝑙𝑡</m:t>
                    </m:r>
                  </m:oMath>
                </a14:m>
                <a:endParaRPr lang="de-DE" sz="2000" dirty="0"/>
              </a:p>
            </p:txBody>
          </p:sp>
        </mc:Choice>
        <mc:Fallback xmlns="">
          <p:sp>
            <p:nvSpPr>
              <p:cNvPr id="12" name="Textfeld 11">
                <a:extLst>
                  <a:ext uri="{FF2B5EF4-FFF2-40B4-BE49-F238E27FC236}">
                    <a16:creationId xmlns:a16="http://schemas.microsoft.com/office/drawing/2014/main" id="{B262C069-EBA1-BB08-1118-C7B6E453F435}"/>
                  </a:ext>
                </a:extLst>
              </p:cNvPr>
              <p:cNvSpPr txBox="1">
                <a:spLocks noRot="1" noChangeAspect="1" noMove="1" noResize="1" noEditPoints="1" noAdjustHandles="1" noChangeArrowheads="1" noChangeShapeType="1" noTextEdit="1"/>
              </p:cNvSpPr>
              <p:nvPr/>
            </p:nvSpPr>
            <p:spPr>
              <a:xfrm>
                <a:off x="5654615" y="4248715"/>
                <a:ext cx="3399970" cy="537391"/>
              </a:xfrm>
              <a:prstGeom prst="rect">
                <a:avLst/>
              </a:prstGeom>
              <a:blipFill>
                <a:blip r:embed="rId6"/>
                <a:stretch>
                  <a:fillRect b="-795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9983B018-20E4-8C87-A54C-E9ABC53D929E}"/>
                  </a:ext>
                </a:extLst>
              </p:cNvPr>
              <p:cNvSpPr txBox="1"/>
              <p:nvPr/>
            </p:nvSpPr>
            <p:spPr>
              <a:xfrm>
                <a:off x="5654615" y="5252849"/>
                <a:ext cx="1731243"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2000" i="1" smtClean="0">
                          <a:latin typeface="Cambria Math"/>
                        </a:rPr>
                        <m:t>𝑈</m:t>
                      </m:r>
                      <m:r>
                        <a:rPr lang="de-DE" sz="2000" i="1" baseline="-25000">
                          <a:latin typeface="Cambria Math"/>
                        </a:rPr>
                        <m:t>2</m:t>
                      </m:r>
                      <m:r>
                        <a:rPr lang="de-DE" sz="2000" b="0" i="1" smtClean="0">
                          <a:latin typeface="Cambria Math"/>
                        </a:rPr>
                        <m:t>= </m:t>
                      </m:r>
                      <m:r>
                        <a:rPr lang="de-DE" sz="2000" b="0" i="1" dirty="0" smtClean="0">
                          <a:latin typeface="Cambria Math"/>
                        </a:rPr>
                        <m:t>1</m:t>
                      </m:r>
                      <m:r>
                        <a:rPr lang="de-DE" sz="2000" b="0" i="1" dirty="0" smtClean="0">
                          <a:latin typeface="Cambria Math" panose="02040503050406030204" pitchFamily="18" charset="0"/>
                        </a:rPr>
                        <m:t>4</m:t>
                      </m:r>
                      <m:r>
                        <a:rPr lang="de-DE" sz="2000" b="0" i="1" dirty="0" smtClean="0">
                          <a:latin typeface="Cambria Math"/>
                        </a:rPr>
                        <m:t> </m:t>
                      </m:r>
                      <m:r>
                        <a:rPr lang="de-DE" sz="2000" b="0" i="1" dirty="0" smtClean="0">
                          <a:latin typeface="Cambria Math"/>
                        </a:rPr>
                        <m:t>𝑉𝑜𝑙𝑡</m:t>
                      </m:r>
                    </m:oMath>
                  </m:oMathPara>
                </a14:m>
                <a:endParaRPr lang="de-DE" sz="2000" dirty="0"/>
              </a:p>
            </p:txBody>
          </p:sp>
        </mc:Choice>
        <mc:Fallback xmlns="">
          <p:sp>
            <p:nvSpPr>
              <p:cNvPr id="13" name="Textfeld 12">
                <a:extLst>
                  <a:ext uri="{FF2B5EF4-FFF2-40B4-BE49-F238E27FC236}">
                    <a16:creationId xmlns:a16="http://schemas.microsoft.com/office/drawing/2014/main" id="{9983B018-20E4-8C87-A54C-E9ABC53D929E}"/>
                  </a:ext>
                </a:extLst>
              </p:cNvPr>
              <p:cNvSpPr txBox="1">
                <a:spLocks noRot="1" noChangeAspect="1" noMove="1" noResize="1" noEditPoints="1" noAdjustHandles="1" noChangeArrowheads="1" noChangeShapeType="1" noTextEdit="1"/>
              </p:cNvSpPr>
              <p:nvPr/>
            </p:nvSpPr>
            <p:spPr>
              <a:xfrm>
                <a:off x="5654615" y="5252849"/>
                <a:ext cx="1731243" cy="400110"/>
              </a:xfrm>
              <a:prstGeom prst="rect">
                <a:avLst/>
              </a:prstGeom>
              <a:blipFill>
                <a:blip r:embed="rId7"/>
                <a:stretch>
                  <a:fillRect/>
                </a:stretch>
              </a:blipFill>
            </p:spPr>
            <p:txBody>
              <a:bodyPr/>
              <a:lstStyle/>
              <a:p>
                <a:r>
                  <a:rPr lang="de-DE">
                    <a:noFill/>
                  </a:rPr>
                  <a:t> </a:t>
                </a:r>
              </a:p>
            </p:txBody>
          </p:sp>
        </mc:Fallback>
      </mc:AlternateContent>
      <p:sp>
        <p:nvSpPr>
          <p:cNvPr id="15" name="Textfeld 14">
            <a:extLst>
              <a:ext uri="{FF2B5EF4-FFF2-40B4-BE49-F238E27FC236}">
                <a16:creationId xmlns:a16="http://schemas.microsoft.com/office/drawing/2014/main" id="{81657739-9881-B160-0D04-85EFCB5DD57E}"/>
              </a:ext>
            </a:extLst>
          </p:cNvPr>
          <p:cNvSpPr txBox="1"/>
          <p:nvPr/>
        </p:nvSpPr>
        <p:spPr>
          <a:xfrm>
            <a:off x="836762" y="1938753"/>
            <a:ext cx="4470529" cy="369332"/>
          </a:xfrm>
          <a:prstGeom prst="rect">
            <a:avLst/>
          </a:prstGeom>
          <a:noFill/>
        </p:spPr>
        <p:txBody>
          <a:bodyPr wrap="square">
            <a:spAutoFit/>
          </a:bodyPr>
          <a:lstStyle/>
          <a:p>
            <a:pPr marL="0" indent="0">
              <a:buNone/>
            </a:pPr>
            <a:r>
              <a:rPr lang="de-DE" dirty="0">
                <a:solidFill>
                  <a:srgbClr val="7F7F7F"/>
                </a:solidFill>
                <a:latin typeface="Source Sans Pro" panose="020B0503030403020204" pitchFamily="34" charset="0"/>
                <a:ea typeface="Source Sans Pro" panose="020B0503030403020204" pitchFamily="34" charset="0"/>
              </a:rPr>
              <a:t>Welche Spannung liegt an U</a:t>
            </a:r>
            <a:r>
              <a:rPr lang="de-DE" baseline="-25000" dirty="0">
                <a:solidFill>
                  <a:srgbClr val="7F7F7F"/>
                </a:solidFill>
                <a:latin typeface="Source Sans Pro" panose="020B0503030403020204" pitchFamily="34" charset="0"/>
                <a:ea typeface="Source Sans Pro" panose="020B0503030403020204" pitchFamily="34" charset="0"/>
              </a:rPr>
              <a:t>2</a:t>
            </a:r>
            <a:r>
              <a:rPr lang="de-DE" dirty="0">
                <a:solidFill>
                  <a:srgbClr val="7F7F7F"/>
                </a:solidFill>
                <a:latin typeface="Source Sans Pro" panose="020B0503030403020204" pitchFamily="34" charset="0"/>
                <a:ea typeface="Source Sans Pro" panose="020B0503030403020204" pitchFamily="34" charset="0"/>
              </a:rPr>
              <a:t> an?</a:t>
            </a:r>
            <a:endParaRPr lang="en-GB" i="1" dirty="0">
              <a:solidFill>
                <a:srgbClr val="7F7F7F"/>
              </a:solidFill>
              <a:latin typeface="Source Sans Pro" panose="020B0503030403020204" pitchFamily="34" charset="0"/>
              <a:ea typeface="Source Sans Pro" panose="020B0503030403020204" pitchFamily="34" charset="0"/>
            </a:endParaRPr>
          </a:p>
        </p:txBody>
      </p:sp>
      <p:grpSp>
        <p:nvGrpSpPr>
          <p:cNvPr id="4" name="Gruppieren 3">
            <a:extLst>
              <a:ext uri="{FF2B5EF4-FFF2-40B4-BE49-F238E27FC236}">
                <a16:creationId xmlns:a16="http://schemas.microsoft.com/office/drawing/2014/main" id="{B7A4F682-F84D-5F9A-6154-4907DE734886}"/>
              </a:ext>
            </a:extLst>
          </p:cNvPr>
          <p:cNvGrpSpPr/>
          <p:nvPr/>
        </p:nvGrpSpPr>
        <p:grpSpPr>
          <a:xfrm>
            <a:off x="937402" y="2706375"/>
            <a:ext cx="2466361" cy="3166445"/>
            <a:chOff x="1070752" y="2424213"/>
            <a:chExt cx="2466361" cy="3166445"/>
          </a:xfrm>
        </p:grpSpPr>
        <p:sp>
          <p:nvSpPr>
            <p:cNvPr id="5" name="Rechteck 4">
              <a:extLst>
                <a:ext uri="{FF2B5EF4-FFF2-40B4-BE49-F238E27FC236}">
                  <a16:creationId xmlns:a16="http://schemas.microsoft.com/office/drawing/2014/main" id="{3ABCFAC9-399B-C507-3004-B9E9DF6E7B0B}"/>
                </a:ext>
              </a:extLst>
            </p:cNvPr>
            <p:cNvSpPr/>
            <p:nvPr/>
          </p:nvSpPr>
          <p:spPr>
            <a:xfrm>
              <a:off x="2057400" y="2908730"/>
              <a:ext cx="604520" cy="900000"/>
            </a:xfrm>
            <a:prstGeom prst="rect">
              <a:avLst/>
            </a:prstGeom>
            <a:no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6" name="Gerader Verbinder 5">
              <a:extLst>
                <a:ext uri="{FF2B5EF4-FFF2-40B4-BE49-F238E27FC236}">
                  <a16:creationId xmlns:a16="http://schemas.microsoft.com/office/drawing/2014/main" id="{DFBE0547-3DE9-162F-D5E9-198B90FD6854}"/>
                </a:ext>
              </a:extLst>
            </p:cNvPr>
            <p:cNvCxnSpPr>
              <a:cxnSpLocks/>
              <a:stCxn id="5" idx="0"/>
            </p:cNvCxnSpPr>
            <p:nvPr/>
          </p:nvCxnSpPr>
          <p:spPr>
            <a:xfrm flipV="1">
              <a:off x="2359660" y="2448560"/>
              <a:ext cx="0" cy="46017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hteck 6">
              <a:extLst>
                <a:ext uri="{FF2B5EF4-FFF2-40B4-BE49-F238E27FC236}">
                  <a16:creationId xmlns:a16="http://schemas.microsoft.com/office/drawing/2014/main" id="{D348A54E-56A3-16A5-EC16-3615B7610FB3}"/>
                </a:ext>
              </a:extLst>
            </p:cNvPr>
            <p:cNvSpPr/>
            <p:nvPr/>
          </p:nvSpPr>
          <p:spPr>
            <a:xfrm>
              <a:off x="2057400" y="4178730"/>
              <a:ext cx="604520" cy="900000"/>
            </a:xfrm>
            <a:prstGeom prst="rect">
              <a:avLst/>
            </a:prstGeom>
            <a:no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14" name="Gerader Verbinder 13">
              <a:extLst>
                <a:ext uri="{FF2B5EF4-FFF2-40B4-BE49-F238E27FC236}">
                  <a16:creationId xmlns:a16="http://schemas.microsoft.com/office/drawing/2014/main" id="{6C4DFB6B-86C4-99C9-C092-BBBB0808E7BC}"/>
                </a:ext>
              </a:extLst>
            </p:cNvPr>
            <p:cNvCxnSpPr>
              <a:cxnSpLocks/>
              <a:stCxn id="7" idx="0"/>
              <a:endCxn id="5" idx="2"/>
            </p:cNvCxnSpPr>
            <p:nvPr/>
          </p:nvCxnSpPr>
          <p:spPr>
            <a:xfrm flipV="1">
              <a:off x="2359660" y="3808730"/>
              <a:ext cx="0" cy="37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7EB7591A-7660-A030-15A1-73D43FC13C19}"/>
                </a:ext>
              </a:extLst>
            </p:cNvPr>
            <p:cNvCxnSpPr>
              <a:cxnSpLocks/>
            </p:cNvCxnSpPr>
            <p:nvPr/>
          </p:nvCxnSpPr>
          <p:spPr>
            <a:xfrm flipV="1">
              <a:off x="2359660" y="5078730"/>
              <a:ext cx="0" cy="49022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r Verbinder 16">
              <a:extLst>
                <a:ext uri="{FF2B5EF4-FFF2-40B4-BE49-F238E27FC236}">
                  <a16:creationId xmlns:a16="http://schemas.microsoft.com/office/drawing/2014/main" id="{D46476E5-40E4-B805-979B-FBB0AB19F636}"/>
                </a:ext>
              </a:extLst>
            </p:cNvPr>
            <p:cNvCxnSpPr>
              <a:cxnSpLocks/>
            </p:cNvCxnSpPr>
            <p:nvPr/>
          </p:nvCxnSpPr>
          <p:spPr>
            <a:xfrm flipH="1">
              <a:off x="1252220" y="2466436"/>
              <a:ext cx="1107440" cy="0"/>
            </a:xfrm>
            <a:prstGeom prst="line">
              <a:avLst/>
            </a:prstGeom>
            <a:ln w="41275">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DE19F57D-C3EC-1F97-3CAA-1FA9C7EE822E}"/>
                </a:ext>
              </a:extLst>
            </p:cNvPr>
            <p:cNvCxnSpPr>
              <a:cxnSpLocks/>
            </p:cNvCxnSpPr>
            <p:nvPr/>
          </p:nvCxnSpPr>
          <p:spPr>
            <a:xfrm flipH="1">
              <a:off x="1252220" y="5548425"/>
              <a:ext cx="1107440"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C2F92DD4-D4A8-6A98-EFA8-4972C1B0C5F0}"/>
                </a:ext>
              </a:extLst>
            </p:cNvPr>
            <p:cNvCxnSpPr>
              <a:cxnSpLocks/>
            </p:cNvCxnSpPr>
            <p:nvPr/>
          </p:nvCxnSpPr>
          <p:spPr>
            <a:xfrm>
              <a:off x="2359660" y="5548425"/>
              <a:ext cx="752475"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20E76C2E-C89F-F9F3-B34E-8623522A90ED}"/>
                </a:ext>
              </a:extLst>
            </p:cNvPr>
            <p:cNvCxnSpPr>
              <a:cxnSpLocks/>
            </p:cNvCxnSpPr>
            <p:nvPr/>
          </p:nvCxnSpPr>
          <p:spPr>
            <a:xfrm>
              <a:off x="2366645" y="4005375"/>
              <a:ext cx="752475"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a16="http://schemas.microsoft.com/office/drawing/2014/main" id="{23C9F0FF-76F0-ED6A-F7A9-93C7D02787B6}"/>
                </a:ext>
              </a:extLst>
            </p:cNvPr>
            <p:cNvSpPr txBox="1"/>
            <p:nvPr/>
          </p:nvSpPr>
          <p:spPr>
            <a:xfrm>
              <a:off x="2927516" y="4519903"/>
              <a:ext cx="609597" cy="461665"/>
            </a:xfrm>
            <a:prstGeom prst="rect">
              <a:avLst/>
            </a:prstGeom>
            <a:noFill/>
          </p:spPr>
          <p:txBody>
            <a:bodyPr wrap="square" rtlCol="0">
              <a:spAutoFit/>
            </a:bodyPr>
            <a:lstStyle/>
            <a:p>
              <a:r>
                <a:rPr lang="de-DE" sz="2400" dirty="0"/>
                <a:t>U</a:t>
              </a:r>
              <a:r>
                <a:rPr lang="de-DE" sz="2400" baseline="-25000" dirty="0"/>
                <a:t>2</a:t>
              </a:r>
            </a:p>
          </p:txBody>
        </p:sp>
        <p:cxnSp>
          <p:nvCxnSpPr>
            <p:cNvPr id="22" name="Gerader Verbinder 21">
              <a:extLst>
                <a:ext uri="{FF2B5EF4-FFF2-40B4-BE49-F238E27FC236}">
                  <a16:creationId xmlns:a16="http://schemas.microsoft.com/office/drawing/2014/main" id="{6384B20F-B1C8-2E81-2511-A6999B77D4C7}"/>
                </a:ext>
              </a:extLst>
            </p:cNvPr>
            <p:cNvCxnSpPr>
              <a:cxnSpLocks/>
            </p:cNvCxnSpPr>
            <p:nvPr/>
          </p:nvCxnSpPr>
          <p:spPr>
            <a:xfrm flipV="1">
              <a:off x="3112135" y="4024382"/>
              <a:ext cx="0" cy="46017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r Verbinder 22">
              <a:extLst>
                <a:ext uri="{FF2B5EF4-FFF2-40B4-BE49-F238E27FC236}">
                  <a16:creationId xmlns:a16="http://schemas.microsoft.com/office/drawing/2014/main" id="{69615253-7017-E1BE-3982-6D11BA493754}"/>
                </a:ext>
              </a:extLst>
            </p:cNvPr>
            <p:cNvCxnSpPr>
              <a:cxnSpLocks/>
            </p:cNvCxnSpPr>
            <p:nvPr/>
          </p:nvCxnSpPr>
          <p:spPr>
            <a:xfrm flipV="1">
              <a:off x="3112135" y="5038946"/>
              <a:ext cx="0" cy="460170"/>
            </a:xfrm>
            <a:prstGeom prst="line">
              <a:avLst/>
            </a:prstGeom>
            <a:ln w="412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9B5CB87C-A9E6-C44D-22FE-9349B8C6E6C5}"/>
                </a:ext>
              </a:extLst>
            </p:cNvPr>
            <p:cNvCxnSpPr>
              <a:cxnSpLocks/>
            </p:cNvCxnSpPr>
            <p:nvPr/>
          </p:nvCxnSpPr>
          <p:spPr>
            <a:xfrm flipV="1">
              <a:off x="1252220" y="2466436"/>
              <a:ext cx="0" cy="119116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1E5EF746-5A88-2956-6E36-6D09728F0C03}"/>
                </a:ext>
              </a:extLst>
            </p:cNvPr>
            <p:cNvCxnSpPr>
              <a:cxnSpLocks/>
            </p:cNvCxnSpPr>
            <p:nvPr/>
          </p:nvCxnSpPr>
          <p:spPr>
            <a:xfrm flipV="1">
              <a:off x="1252220" y="4315485"/>
              <a:ext cx="0" cy="1191164"/>
            </a:xfrm>
            <a:prstGeom prst="line">
              <a:avLst/>
            </a:prstGeom>
            <a:ln w="41275">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26" name="Textfeld 25">
              <a:extLst>
                <a:ext uri="{FF2B5EF4-FFF2-40B4-BE49-F238E27FC236}">
                  <a16:creationId xmlns:a16="http://schemas.microsoft.com/office/drawing/2014/main" id="{5302E048-FCFA-19A3-8C5D-29350B324C60}"/>
                </a:ext>
              </a:extLst>
            </p:cNvPr>
            <p:cNvSpPr txBox="1"/>
            <p:nvPr/>
          </p:nvSpPr>
          <p:spPr>
            <a:xfrm>
              <a:off x="1070752" y="3726926"/>
              <a:ext cx="609597" cy="461665"/>
            </a:xfrm>
            <a:prstGeom prst="rect">
              <a:avLst/>
            </a:prstGeom>
            <a:noFill/>
          </p:spPr>
          <p:txBody>
            <a:bodyPr wrap="square" rtlCol="0">
              <a:spAutoFit/>
            </a:bodyPr>
            <a:lstStyle/>
            <a:p>
              <a:r>
                <a:rPr lang="de-DE" sz="2400" dirty="0"/>
                <a:t>U</a:t>
              </a:r>
              <a:endParaRPr lang="de-DE" sz="2400" baseline="-25000" dirty="0"/>
            </a:p>
          </p:txBody>
        </p:sp>
        <p:sp>
          <p:nvSpPr>
            <p:cNvPr id="27" name="Textfeld 26">
              <a:extLst>
                <a:ext uri="{FF2B5EF4-FFF2-40B4-BE49-F238E27FC236}">
                  <a16:creationId xmlns:a16="http://schemas.microsoft.com/office/drawing/2014/main" id="{39A9C142-A3D7-F46C-EBC7-FD799636AE8F}"/>
                </a:ext>
              </a:extLst>
            </p:cNvPr>
            <p:cNvSpPr txBox="1"/>
            <p:nvPr/>
          </p:nvSpPr>
          <p:spPr>
            <a:xfrm>
              <a:off x="1623085" y="3138482"/>
              <a:ext cx="609597" cy="461665"/>
            </a:xfrm>
            <a:prstGeom prst="rect">
              <a:avLst/>
            </a:prstGeom>
            <a:noFill/>
          </p:spPr>
          <p:txBody>
            <a:bodyPr wrap="square" rtlCol="0">
              <a:spAutoFit/>
            </a:bodyPr>
            <a:lstStyle/>
            <a:p>
              <a:r>
                <a:rPr lang="de-DE" sz="2400" dirty="0"/>
                <a:t>R</a:t>
              </a:r>
              <a:r>
                <a:rPr lang="de-DE" sz="2400" baseline="-25000" dirty="0"/>
                <a:t>1</a:t>
              </a:r>
            </a:p>
          </p:txBody>
        </p:sp>
        <p:sp>
          <p:nvSpPr>
            <p:cNvPr id="28" name="Textfeld 27">
              <a:extLst>
                <a:ext uri="{FF2B5EF4-FFF2-40B4-BE49-F238E27FC236}">
                  <a16:creationId xmlns:a16="http://schemas.microsoft.com/office/drawing/2014/main" id="{59FD3A90-79EB-B419-CF00-0EB6948FAD32}"/>
                </a:ext>
              </a:extLst>
            </p:cNvPr>
            <p:cNvSpPr txBox="1"/>
            <p:nvPr/>
          </p:nvSpPr>
          <p:spPr>
            <a:xfrm>
              <a:off x="1623084" y="4346816"/>
              <a:ext cx="609597" cy="461665"/>
            </a:xfrm>
            <a:prstGeom prst="rect">
              <a:avLst/>
            </a:prstGeom>
            <a:noFill/>
          </p:spPr>
          <p:txBody>
            <a:bodyPr wrap="square" rtlCol="0">
              <a:spAutoFit/>
            </a:bodyPr>
            <a:lstStyle/>
            <a:p>
              <a:r>
                <a:rPr lang="de-DE" sz="2400" dirty="0"/>
                <a:t>R</a:t>
              </a:r>
              <a:r>
                <a:rPr lang="de-DE" sz="2400" baseline="-25000" dirty="0"/>
                <a:t>2</a:t>
              </a:r>
            </a:p>
          </p:txBody>
        </p:sp>
        <p:sp>
          <p:nvSpPr>
            <p:cNvPr id="29" name="Ellipse 28">
              <a:extLst>
                <a:ext uri="{FF2B5EF4-FFF2-40B4-BE49-F238E27FC236}">
                  <a16:creationId xmlns:a16="http://schemas.microsoft.com/office/drawing/2014/main" id="{4B373424-1A99-FB47-7BE0-6227F2E83630}"/>
                </a:ext>
              </a:extLst>
            </p:cNvPr>
            <p:cNvSpPr/>
            <p:nvPr/>
          </p:nvSpPr>
          <p:spPr>
            <a:xfrm>
              <a:off x="1212010" y="5508951"/>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30" name="Ellipse 29">
              <a:extLst>
                <a:ext uri="{FF2B5EF4-FFF2-40B4-BE49-F238E27FC236}">
                  <a16:creationId xmlns:a16="http://schemas.microsoft.com/office/drawing/2014/main" id="{333806E1-1038-995E-E5E6-38CCF2FA6A41}"/>
                </a:ext>
              </a:extLst>
            </p:cNvPr>
            <p:cNvSpPr/>
            <p:nvPr/>
          </p:nvSpPr>
          <p:spPr>
            <a:xfrm>
              <a:off x="3075044" y="5511712"/>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31" name="Ellipse 30">
              <a:extLst>
                <a:ext uri="{FF2B5EF4-FFF2-40B4-BE49-F238E27FC236}">
                  <a16:creationId xmlns:a16="http://schemas.microsoft.com/office/drawing/2014/main" id="{15C70F29-115B-931A-1155-96DF0B73264F}"/>
                </a:ext>
              </a:extLst>
            </p:cNvPr>
            <p:cNvSpPr/>
            <p:nvPr/>
          </p:nvSpPr>
          <p:spPr>
            <a:xfrm>
              <a:off x="3084250" y="3966553"/>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32" name="Ellipse 31">
              <a:extLst>
                <a:ext uri="{FF2B5EF4-FFF2-40B4-BE49-F238E27FC236}">
                  <a16:creationId xmlns:a16="http://schemas.microsoft.com/office/drawing/2014/main" id="{3D4E035D-D467-98B6-07FC-6A680FA8A7D7}"/>
                </a:ext>
              </a:extLst>
            </p:cNvPr>
            <p:cNvSpPr/>
            <p:nvPr/>
          </p:nvSpPr>
          <p:spPr>
            <a:xfrm>
              <a:off x="1214391" y="2424213"/>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grpSp>
    </p:spTree>
    <p:extLst>
      <p:ext uri="{BB962C8B-B14F-4D97-AF65-F5344CB8AC3E}">
        <p14:creationId xmlns:p14="http://schemas.microsoft.com/office/powerpoint/2010/main" val="2071781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Übungsaufgabe 2</a:t>
            </a:r>
          </a:p>
        </p:txBody>
      </p:sp>
      <p:sp>
        <p:nvSpPr>
          <p:cNvPr id="2" name="Inhaltsplatzhalter 1">
            <a:extLst>
              <a:ext uri="{FF2B5EF4-FFF2-40B4-BE49-F238E27FC236}">
                <a16:creationId xmlns:a16="http://schemas.microsoft.com/office/drawing/2014/main" id="{E7635186-88B7-7490-98E2-22B25DF193C2}"/>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3" name="Foliennummernplatzhalter 2">
            <a:extLst>
              <a:ext uri="{FF2B5EF4-FFF2-40B4-BE49-F238E27FC236}">
                <a16:creationId xmlns:a16="http://schemas.microsoft.com/office/drawing/2014/main" id="{5D3285AC-0159-81D5-5EA1-002D5FEBD9AA}"/>
              </a:ext>
            </a:extLst>
          </p:cNvPr>
          <p:cNvSpPr>
            <a:spLocks noGrp="1"/>
          </p:cNvSpPr>
          <p:nvPr>
            <p:ph type="sldNum" sz="quarter" idx="16"/>
          </p:nvPr>
        </p:nvSpPr>
        <p:spPr/>
        <p:txBody>
          <a:bodyPr/>
          <a:lstStyle/>
          <a:p>
            <a:r>
              <a:rPr lang="de-DE" dirty="0"/>
              <a:t>Folie </a:t>
            </a:r>
            <a:fld id="{60BB86F7-4462-48C5-9229-2B850C4876FF}" type="slidenum">
              <a:rPr lang="de-DE" smtClean="0"/>
              <a:pPr/>
              <a:t>24</a:t>
            </a:fld>
            <a:r>
              <a:rPr lang="de-DE" dirty="0"/>
              <a:t> von 33</a:t>
            </a:r>
          </a:p>
        </p:txBody>
      </p:sp>
      <p:pic>
        <p:nvPicPr>
          <p:cNvPr id="4" name="Inhaltsplatzhalter 3">
            <a:extLst>
              <a:ext uri="{FF2B5EF4-FFF2-40B4-BE49-F238E27FC236}">
                <a16:creationId xmlns:a16="http://schemas.microsoft.com/office/drawing/2014/main" id="{09B78A67-0E46-614A-9EF3-7DEAB3345AE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971828" y="2349584"/>
            <a:ext cx="5365574" cy="2910571"/>
          </a:xfrm>
          <a:prstGeom prst="rect">
            <a:avLst/>
          </a:prstGeom>
        </p:spPr>
      </p:pic>
    </p:spTree>
    <p:extLst>
      <p:ext uri="{BB962C8B-B14F-4D97-AF65-F5344CB8AC3E}">
        <p14:creationId xmlns:p14="http://schemas.microsoft.com/office/powerpoint/2010/main" val="296413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Lösung zu Übungsaufgabe 2</a:t>
            </a:r>
          </a:p>
        </p:txBody>
      </p:sp>
      <p:sp>
        <p:nvSpPr>
          <p:cNvPr id="2" name="Inhaltsplatzhalter 1">
            <a:extLst>
              <a:ext uri="{FF2B5EF4-FFF2-40B4-BE49-F238E27FC236}">
                <a16:creationId xmlns:a16="http://schemas.microsoft.com/office/drawing/2014/main" id="{E7635186-88B7-7490-98E2-22B25DF193C2}"/>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3" name="Foliennummernplatzhalter 2">
            <a:extLst>
              <a:ext uri="{FF2B5EF4-FFF2-40B4-BE49-F238E27FC236}">
                <a16:creationId xmlns:a16="http://schemas.microsoft.com/office/drawing/2014/main" id="{5D3285AC-0159-81D5-5EA1-002D5FEBD9AA}"/>
              </a:ext>
            </a:extLst>
          </p:cNvPr>
          <p:cNvSpPr>
            <a:spLocks noGrp="1"/>
          </p:cNvSpPr>
          <p:nvPr>
            <p:ph type="sldNum" sz="quarter" idx="16"/>
          </p:nvPr>
        </p:nvSpPr>
        <p:spPr/>
        <p:txBody>
          <a:bodyPr/>
          <a:lstStyle/>
          <a:p>
            <a:r>
              <a:rPr lang="de-DE" dirty="0"/>
              <a:t>Folie </a:t>
            </a:r>
            <a:fld id="{60BB86F7-4462-48C5-9229-2B850C4876FF}" type="slidenum">
              <a:rPr lang="de-DE" smtClean="0"/>
              <a:pPr/>
              <a:t>25</a:t>
            </a:fld>
            <a:r>
              <a:rPr lang="de-DE" dirty="0"/>
              <a:t> von 33</a:t>
            </a:r>
          </a:p>
        </p:txBody>
      </p:sp>
      <p:pic>
        <p:nvPicPr>
          <p:cNvPr id="5" name="Inhaltsplatzhalter 3">
            <a:extLst>
              <a:ext uri="{FF2B5EF4-FFF2-40B4-BE49-F238E27FC236}">
                <a16:creationId xmlns:a16="http://schemas.microsoft.com/office/drawing/2014/main" id="{2A33D84B-7B77-D91E-D0AC-581D0A620C18}"/>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30426" y="2240922"/>
            <a:ext cx="5365574" cy="2910571"/>
          </a:xfrm>
          <a:prstGeom prst="rect">
            <a:avLst/>
          </a:prstGeom>
        </p:spPr>
      </p:pic>
      <p:sp>
        <p:nvSpPr>
          <p:cNvPr id="6" name="Textfeld 5">
            <a:extLst>
              <a:ext uri="{FF2B5EF4-FFF2-40B4-BE49-F238E27FC236}">
                <a16:creationId xmlns:a16="http://schemas.microsoft.com/office/drawing/2014/main" id="{E01DD455-49DF-30CF-9347-8804246F7CE3}"/>
              </a:ext>
            </a:extLst>
          </p:cNvPr>
          <p:cNvSpPr txBox="1"/>
          <p:nvPr/>
        </p:nvSpPr>
        <p:spPr>
          <a:xfrm>
            <a:off x="7196861" y="2603601"/>
            <a:ext cx="4407534" cy="2185214"/>
          </a:xfrm>
          <a:prstGeom prst="rect">
            <a:avLst/>
          </a:prstGeom>
          <a:noFill/>
        </p:spPr>
        <p:txBody>
          <a:bodyPr wrap="square" rtlCol="0">
            <a:spAutoFit/>
          </a:bodyPr>
          <a:lstStyle/>
          <a:p>
            <a:r>
              <a:rPr lang="de-DE" sz="2400" dirty="0">
                <a:solidFill>
                  <a:srgbClr val="FF0000"/>
                </a:solidFill>
                <a:latin typeface="Source Sans Pro" panose="020B0503030403020204" pitchFamily="34" charset="0"/>
                <a:ea typeface="Source Sans Pro" panose="020B0503030403020204" pitchFamily="34" charset="0"/>
              </a:rPr>
              <a:t>Hier bieten sich drei Schritte an:</a:t>
            </a:r>
            <a:br>
              <a:rPr lang="de-DE" sz="2400" dirty="0">
                <a:solidFill>
                  <a:srgbClr val="FF0000"/>
                </a:solidFill>
                <a:latin typeface="Source Sans Pro" panose="020B0503030403020204" pitchFamily="34" charset="0"/>
                <a:ea typeface="Source Sans Pro" panose="020B0503030403020204" pitchFamily="34" charset="0"/>
              </a:rPr>
            </a:br>
            <a:endParaRPr lang="de-DE" sz="2400" dirty="0">
              <a:solidFill>
                <a:srgbClr val="FF0000"/>
              </a:solidFill>
              <a:latin typeface="Source Sans Pro" panose="020B0503030403020204" pitchFamily="34" charset="0"/>
              <a:ea typeface="Source Sans Pro" panose="020B0503030403020204" pitchFamily="34" charset="0"/>
            </a:endParaRPr>
          </a:p>
          <a:p>
            <a:pPr marL="457200" indent="-457200">
              <a:buFont typeface="+mj-lt"/>
              <a:buAutoNum type="arabicPeriod"/>
            </a:pPr>
            <a:r>
              <a:rPr lang="de-DE" sz="2400" dirty="0">
                <a:latin typeface="Source Sans Pro" panose="020B0503030403020204" pitchFamily="34" charset="0"/>
                <a:ea typeface="Source Sans Pro" panose="020B0503030403020204" pitchFamily="34" charset="0"/>
              </a:rPr>
              <a:t>Einheiten angleichen</a:t>
            </a:r>
          </a:p>
          <a:p>
            <a:pPr marL="457200" indent="-457200">
              <a:buFont typeface="+mj-lt"/>
              <a:buAutoNum type="arabicPeriod"/>
            </a:pPr>
            <a:r>
              <a:rPr lang="de-DE" sz="2400" dirty="0">
                <a:latin typeface="Source Sans Pro" panose="020B0503030403020204" pitchFamily="34" charset="0"/>
                <a:ea typeface="Source Sans Pro" panose="020B0503030403020204" pitchFamily="34" charset="0"/>
              </a:rPr>
              <a:t>Schaltung auflösen</a:t>
            </a:r>
          </a:p>
          <a:p>
            <a:pPr marL="457200" indent="-457200">
              <a:buFont typeface="+mj-lt"/>
              <a:buAutoNum type="arabicPeriod"/>
            </a:pPr>
            <a:r>
              <a:rPr lang="de-DE" sz="2400" dirty="0">
                <a:latin typeface="Source Sans Pro" panose="020B0503030403020204" pitchFamily="34" charset="0"/>
                <a:ea typeface="Source Sans Pro" panose="020B0503030403020204" pitchFamily="34" charset="0"/>
              </a:rPr>
              <a:t>Schrittweise berechnen</a:t>
            </a:r>
            <a:br>
              <a:rPr lang="de-DE" sz="2400" dirty="0">
                <a:latin typeface="Source Sans Pro" panose="020B0503030403020204" pitchFamily="34" charset="0"/>
                <a:ea typeface="Source Sans Pro" panose="020B0503030403020204" pitchFamily="34" charset="0"/>
              </a:rPr>
            </a:br>
            <a:endParaRPr lang="de-DE" sz="2400" baseline="-250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818914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Lösung zu Übungsaufgabe 2</a:t>
            </a:r>
          </a:p>
        </p:txBody>
      </p:sp>
      <p:sp>
        <p:nvSpPr>
          <p:cNvPr id="2" name="Inhaltsplatzhalter 1">
            <a:extLst>
              <a:ext uri="{FF2B5EF4-FFF2-40B4-BE49-F238E27FC236}">
                <a16:creationId xmlns:a16="http://schemas.microsoft.com/office/drawing/2014/main" id="{E7635186-88B7-7490-98E2-22B25DF193C2}"/>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3" name="Foliennummernplatzhalter 2">
            <a:extLst>
              <a:ext uri="{FF2B5EF4-FFF2-40B4-BE49-F238E27FC236}">
                <a16:creationId xmlns:a16="http://schemas.microsoft.com/office/drawing/2014/main" id="{5D3285AC-0159-81D5-5EA1-002D5FEBD9AA}"/>
              </a:ext>
            </a:extLst>
          </p:cNvPr>
          <p:cNvSpPr>
            <a:spLocks noGrp="1"/>
          </p:cNvSpPr>
          <p:nvPr>
            <p:ph type="sldNum" sz="quarter" idx="16"/>
          </p:nvPr>
        </p:nvSpPr>
        <p:spPr/>
        <p:txBody>
          <a:bodyPr/>
          <a:lstStyle/>
          <a:p>
            <a:r>
              <a:rPr lang="de-DE" dirty="0"/>
              <a:t>Folie </a:t>
            </a:r>
            <a:fld id="{60BB86F7-4462-48C5-9229-2B850C4876FF}" type="slidenum">
              <a:rPr lang="de-DE" smtClean="0"/>
              <a:pPr/>
              <a:t>26</a:t>
            </a:fld>
            <a:r>
              <a:rPr lang="de-DE" dirty="0"/>
              <a:t> von 33</a:t>
            </a:r>
          </a:p>
        </p:txBody>
      </p:sp>
      <p:pic>
        <p:nvPicPr>
          <p:cNvPr id="5" name="Inhaltsplatzhalter 3">
            <a:extLst>
              <a:ext uri="{FF2B5EF4-FFF2-40B4-BE49-F238E27FC236}">
                <a16:creationId xmlns:a16="http://schemas.microsoft.com/office/drawing/2014/main" id="{2A33D84B-7B77-D91E-D0AC-581D0A620C18}"/>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36762" y="2202652"/>
            <a:ext cx="5365574" cy="2910571"/>
          </a:xfrm>
          <a:prstGeom prst="rect">
            <a:avLst/>
          </a:prstGeom>
        </p:spPr>
      </p:pic>
      <p:sp>
        <p:nvSpPr>
          <p:cNvPr id="6" name="Textfeld 5">
            <a:extLst>
              <a:ext uri="{FF2B5EF4-FFF2-40B4-BE49-F238E27FC236}">
                <a16:creationId xmlns:a16="http://schemas.microsoft.com/office/drawing/2014/main" id="{E01DD455-49DF-30CF-9347-8804246F7CE3}"/>
              </a:ext>
            </a:extLst>
          </p:cNvPr>
          <p:cNvSpPr txBox="1"/>
          <p:nvPr/>
        </p:nvSpPr>
        <p:spPr>
          <a:xfrm>
            <a:off x="7196861" y="2603601"/>
            <a:ext cx="4407534" cy="1938992"/>
          </a:xfrm>
          <a:prstGeom prst="rect">
            <a:avLst/>
          </a:prstGeom>
          <a:noFill/>
        </p:spPr>
        <p:txBody>
          <a:bodyPr wrap="square" rtlCol="0">
            <a:spAutoFit/>
          </a:bodyPr>
          <a:lstStyle/>
          <a:p>
            <a:r>
              <a:rPr lang="de-DE" sz="2400" dirty="0">
                <a:solidFill>
                  <a:srgbClr val="FF0000"/>
                </a:solidFill>
                <a:latin typeface="Source Sans Pro" panose="020B0503030403020204" pitchFamily="34" charset="0"/>
                <a:ea typeface="Source Sans Pro" panose="020B0503030403020204" pitchFamily="34" charset="0"/>
              </a:rPr>
              <a:t>Einheiten angleichen zu </a:t>
            </a:r>
            <a:r>
              <a:rPr lang="de-DE" sz="2400" dirty="0" err="1">
                <a:solidFill>
                  <a:srgbClr val="FF0000"/>
                </a:solidFill>
                <a:latin typeface="Source Sans Pro" panose="020B0503030403020204" pitchFamily="34" charset="0"/>
                <a:ea typeface="Source Sans Pro" panose="020B0503030403020204" pitchFamily="34" charset="0"/>
              </a:rPr>
              <a:t>nF</a:t>
            </a:r>
            <a:r>
              <a:rPr lang="de-DE" sz="2400" dirty="0">
                <a:solidFill>
                  <a:srgbClr val="FF0000"/>
                </a:solidFill>
                <a:latin typeface="Source Sans Pro" panose="020B0503030403020204" pitchFamily="34" charset="0"/>
                <a:ea typeface="Source Sans Pro" panose="020B0503030403020204" pitchFamily="34" charset="0"/>
              </a:rPr>
              <a:t>:</a:t>
            </a:r>
            <a:br>
              <a:rPr lang="de-DE" sz="2400" dirty="0">
                <a:solidFill>
                  <a:srgbClr val="FF0000"/>
                </a:solidFill>
                <a:latin typeface="Source Sans Pro" panose="020B0503030403020204" pitchFamily="34" charset="0"/>
                <a:ea typeface="Source Sans Pro" panose="020B0503030403020204" pitchFamily="34" charset="0"/>
              </a:rPr>
            </a:br>
            <a:br>
              <a:rPr lang="de-DE" sz="2400" dirty="0">
                <a:solidFill>
                  <a:srgbClr val="FF0000"/>
                </a:solidFill>
                <a:latin typeface="Source Sans Pro" panose="020B0503030403020204" pitchFamily="34" charset="0"/>
                <a:ea typeface="Source Sans Pro" panose="020B0503030403020204" pitchFamily="34" charset="0"/>
              </a:rPr>
            </a:br>
            <a:r>
              <a:rPr lang="de-DE" sz="2400" dirty="0">
                <a:latin typeface="Source Sans Pro" panose="020B0503030403020204" pitchFamily="34" charset="0"/>
                <a:ea typeface="Source Sans Pro" panose="020B0503030403020204" pitchFamily="34" charset="0"/>
              </a:rPr>
              <a:t>C</a:t>
            </a:r>
            <a:r>
              <a:rPr lang="de-DE" sz="2400" baseline="-25000" dirty="0">
                <a:latin typeface="Source Sans Pro" panose="020B0503030403020204" pitchFamily="34" charset="0"/>
                <a:ea typeface="Source Sans Pro" panose="020B0503030403020204" pitchFamily="34" charset="0"/>
              </a:rPr>
              <a:t>1</a:t>
            </a:r>
            <a:r>
              <a:rPr lang="de-DE" sz="2400" dirty="0">
                <a:latin typeface="Source Sans Pro" panose="020B0503030403020204" pitchFamily="34" charset="0"/>
                <a:ea typeface="Source Sans Pro" panose="020B0503030403020204" pitchFamily="34" charset="0"/>
              </a:rPr>
              <a:t> = 20nF</a:t>
            </a:r>
            <a:br>
              <a:rPr lang="de-DE" sz="2400" dirty="0">
                <a:latin typeface="Source Sans Pro" panose="020B0503030403020204" pitchFamily="34" charset="0"/>
                <a:ea typeface="Source Sans Pro" panose="020B0503030403020204" pitchFamily="34" charset="0"/>
              </a:rPr>
            </a:br>
            <a:r>
              <a:rPr lang="de-DE" sz="2400" dirty="0">
                <a:latin typeface="Source Sans Pro" panose="020B0503030403020204" pitchFamily="34" charset="0"/>
                <a:ea typeface="Source Sans Pro" panose="020B0503030403020204" pitchFamily="34" charset="0"/>
              </a:rPr>
              <a:t>C</a:t>
            </a:r>
            <a:r>
              <a:rPr lang="de-DE" sz="2400" baseline="-25000" dirty="0">
                <a:latin typeface="Source Sans Pro" panose="020B0503030403020204" pitchFamily="34" charset="0"/>
                <a:ea typeface="Source Sans Pro" panose="020B0503030403020204" pitchFamily="34" charset="0"/>
              </a:rPr>
              <a:t>2</a:t>
            </a:r>
            <a:r>
              <a:rPr lang="de-DE" sz="2400" dirty="0">
                <a:latin typeface="Source Sans Pro" panose="020B0503030403020204" pitchFamily="34" charset="0"/>
                <a:ea typeface="Source Sans Pro" panose="020B0503030403020204" pitchFamily="34" charset="0"/>
              </a:rPr>
              <a:t> = 10nF</a:t>
            </a:r>
            <a:br>
              <a:rPr lang="de-DE" sz="2400" dirty="0">
                <a:latin typeface="Source Sans Pro" panose="020B0503030403020204" pitchFamily="34" charset="0"/>
                <a:ea typeface="Source Sans Pro" panose="020B0503030403020204" pitchFamily="34" charset="0"/>
              </a:rPr>
            </a:br>
            <a:r>
              <a:rPr lang="de-DE" sz="2400" dirty="0">
                <a:latin typeface="Source Sans Pro" panose="020B0503030403020204" pitchFamily="34" charset="0"/>
                <a:ea typeface="Source Sans Pro" panose="020B0503030403020204" pitchFamily="34" charset="0"/>
              </a:rPr>
              <a:t>C</a:t>
            </a:r>
            <a:r>
              <a:rPr lang="de-DE" sz="2400" baseline="-25000" dirty="0">
                <a:latin typeface="Source Sans Pro" panose="020B0503030403020204" pitchFamily="34" charset="0"/>
                <a:ea typeface="Source Sans Pro" panose="020B0503030403020204" pitchFamily="34" charset="0"/>
              </a:rPr>
              <a:t>3</a:t>
            </a:r>
            <a:r>
              <a:rPr lang="de-DE" sz="2400" dirty="0">
                <a:latin typeface="Source Sans Pro" panose="020B0503030403020204" pitchFamily="34" charset="0"/>
                <a:ea typeface="Source Sans Pro" panose="020B0503030403020204" pitchFamily="34" charset="0"/>
              </a:rPr>
              <a:t> = 10nF</a:t>
            </a:r>
            <a:endParaRPr lang="de-DE" sz="2400" baseline="-250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995720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Lösung zu Übungsaufgabe 2</a:t>
            </a:r>
          </a:p>
        </p:txBody>
      </p:sp>
      <p:sp>
        <p:nvSpPr>
          <p:cNvPr id="2" name="Inhaltsplatzhalter 1">
            <a:extLst>
              <a:ext uri="{FF2B5EF4-FFF2-40B4-BE49-F238E27FC236}">
                <a16:creationId xmlns:a16="http://schemas.microsoft.com/office/drawing/2014/main" id="{E7635186-88B7-7490-98E2-22B25DF193C2}"/>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3" name="Foliennummernplatzhalter 2">
            <a:extLst>
              <a:ext uri="{FF2B5EF4-FFF2-40B4-BE49-F238E27FC236}">
                <a16:creationId xmlns:a16="http://schemas.microsoft.com/office/drawing/2014/main" id="{5D3285AC-0159-81D5-5EA1-002D5FEBD9AA}"/>
              </a:ext>
            </a:extLst>
          </p:cNvPr>
          <p:cNvSpPr>
            <a:spLocks noGrp="1"/>
          </p:cNvSpPr>
          <p:nvPr>
            <p:ph type="sldNum" sz="quarter" idx="16"/>
          </p:nvPr>
        </p:nvSpPr>
        <p:spPr/>
        <p:txBody>
          <a:bodyPr/>
          <a:lstStyle/>
          <a:p>
            <a:r>
              <a:rPr lang="de-DE" dirty="0"/>
              <a:t>Folie </a:t>
            </a:r>
            <a:fld id="{60BB86F7-4462-48C5-9229-2B850C4876FF}" type="slidenum">
              <a:rPr lang="de-DE" smtClean="0"/>
              <a:pPr/>
              <a:t>27</a:t>
            </a:fld>
            <a:r>
              <a:rPr lang="de-DE" dirty="0"/>
              <a:t> von 33</a:t>
            </a:r>
          </a:p>
        </p:txBody>
      </p:sp>
      <p:pic>
        <p:nvPicPr>
          <p:cNvPr id="5" name="Inhaltsplatzhalter 3">
            <a:extLst>
              <a:ext uri="{FF2B5EF4-FFF2-40B4-BE49-F238E27FC236}">
                <a16:creationId xmlns:a16="http://schemas.microsoft.com/office/drawing/2014/main" id="{2A33D84B-7B77-D91E-D0AC-581D0A620C18}"/>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36762" y="2245889"/>
            <a:ext cx="5365574" cy="2910571"/>
          </a:xfrm>
          <a:prstGeom prst="rect">
            <a:avLst/>
          </a:prstGeom>
        </p:spPr>
      </p:pic>
      <p:sp>
        <p:nvSpPr>
          <p:cNvPr id="6" name="Textfeld 5">
            <a:extLst>
              <a:ext uri="{FF2B5EF4-FFF2-40B4-BE49-F238E27FC236}">
                <a16:creationId xmlns:a16="http://schemas.microsoft.com/office/drawing/2014/main" id="{E01DD455-49DF-30CF-9347-8804246F7CE3}"/>
              </a:ext>
            </a:extLst>
          </p:cNvPr>
          <p:cNvSpPr txBox="1"/>
          <p:nvPr/>
        </p:nvSpPr>
        <p:spPr>
          <a:xfrm>
            <a:off x="7196861" y="2603601"/>
            <a:ext cx="4407534" cy="1569660"/>
          </a:xfrm>
          <a:prstGeom prst="rect">
            <a:avLst/>
          </a:prstGeom>
          <a:noFill/>
        </p:spPr>
        <p:txBody>
          <a:bodyPr wrap="square" rtlCol="0">
            <a:spAutoFit/>
          </a:bodyPr>
          <a:lstStyle/>
          <a:p>
            <a:r>
              <a:rPr lang="de-DE" sz="2400" dirty="0">
                <a:solidFill>
                  <a:srgbClr val="FF0000"/>
                </a:solidFill>
                <a:latin typeface="Source Sans Pro" panose="020B0503030403020204" pitchFamily="34" charset="0"/>
                <a:ea typeface="Source Sans Pro" panose="020B0503030403020204" pitchFamily="34" charset="0"/>
              </a:rPr>
              <a:t>Schaltung auflösen:</a:t>
            </a:r>
            <a:br>
              <a:rPr lang="de-DE" sz="2400" dirty="0">
                <a:solidFill>
                  <a:srgbClr val="FF0000"/>
                </a:solidFill>
                <a:latin typeface="Source Sans Pro" panose="020B0503030403020204" pitchFamily="34" charset="0"/>
                <a:ea typeface="Source Sans Pro" panose="020B0503030403020204" pitchFamily="34" charset="0"/>
              </a:rPr>
            </a:br>
            <a:r>
              <a:rPr lang="de-DE" sz="2400" dirty="0">
                <a:latin typeface="Source Sans Pro" panose="020B0503030403020204" pitchFamily="34" charset="0"/>
                <a:ea typeface="Source Sans Pro" panose="020B0503030403020204" pitchFamily="34" charset="0"/>
              </a:rPr>
              <a:t> </a:t>
            </a:r>
            <a:br>
              <a:rPr lang="de-DE" sz="2400" dirty="0">
                <a:latin typeface="Source Sans Pro" panose="020B0503030403020204" pitchFamily="34" charset="0"/>
                <a:ea typeface="Source Sans Pro" panose="020B0503030403020204" pitchFamily="34" charset="0"/>
              </a:rPr>
            </a:br>
            <a:r>
              <a:rPr lang="de-DE" sz="2400" dirty="0">
                <a:latin typeface="Source Sans Pro" panose="020B0503030403020204" pitchFamily="34" charset="0"/>
                <a:ea typeface="Source Sans Pro" panose="020B0503030403020204" pitchFamily="34" charset="0"/>
              </a:rPr>
              <a:t>C</a:t>
            </a:r>
            <a:r>
              <a:rPr lang="de-DE" sz="2400" baseline="-25000" dirty="0">
                <a:latin typeface="Source Sans Pro" panose="020B0503030403020204" pitchFamily="34" charset="0"/>
                <a:ea typeface="Source Sans Pro" panose="020B0503030403020204" pitchFamily="34" charset="0"/>
              </a:rPr>
              <a:t>2</a:t>
            </a:r>
            <a:r>
              <a:rPr lang="de-DE" sz="2400" dirty="0">
                <a:latin typeface="Source Sans Pro" panose="020B0503030403020204" pitchFamily="34" charset="0"/>
                <a:ea typeface="Source Sans Pro" panose="020B0503030403020204" pitchFamily="34" charset="0"/>
              </a:rPr>
              <a:t> und C</a:t>
            </a:r>
            <a:r>
              <a:rPr lang="de-DE" sz="2400" baseline="-25000" dirty="0">
                <a:latin typeface="Source Sans Pro" panose="020B0503030403020204" pitchFamily="34" charset="0"/>
                <a:ea typeface="Source Sans Pro" panose="020B0503030403020204" pitchFamily="34" charset="0"/>
              </a:rPr>
              <a:t>3</a:t>
            </a:r>
            <a:r>
              <a:rPr lang="de-DE" sz="2400" dirty="0">
                <a:latin typeface="Source Sans Pro" panose="020B0503030403020204" pitchFamily="34" charset="0"/>
                <a:ea typeface="Source Sans Pro" panose="020B0503030403020204" pitchFamily="34" charset="0"/>
              </a:rPr>
              <a:t> sind parallel.</a:t>
            </a:r>
            <a:br>
              <a:rPr lang="de-DE" sz="2400" dirty="0">
                <a:latin typeface="Source Sans Pro" panose="020B0503030403020204" pitchFamily="34" charset="0"/>
                <a:ea typeface="Source Sans Pro" panose="020B0503030403020204" pitchFamily="34" charset="0"/>
              </a:rPr>
            </a:br>
            <a:r>
              <a:rPr lang="de-DE" sz="2400" dirty="0">
                <a:latin typeface="Source Sans Pro" panose="020B0503030403020204" pitchFamily="34" charset="0"/>
                <a:ea typeface="Source Sans Pro" panose="020B0503030403020204" pitchFamily="34" charset="0"/>
              </a:rPr>
              <a:t>Dazu ist C</a:t>
            </a:r>
            <a:r>
              <a:rPr lang="de-DE" sz="2400" baseline="-25000" dirty="0">
                <a:latin typeface="Source Sans Pro" panose="020B0503030403020204" pitchFamily="34" charset="0"/>
                <a:ea typeface="Source Sans Pro" panose="020B0503030403020204" pitchFamily="34" charset="0"/>
              </a:rPr>
              <a:t>1 </a:t>
            </a:r>
            <a:r>
              <a:rPr lang="de-DE" sz="2400" dirty="0">
                <a:latin typeface="Source Sans Pro" panose="020B0503030403020204" pitchFamily="34" charset="0"/>
                <a:ea typeface="Source Sans Pro" panose="020B0503030403020204" pitchFamily="34" charset="0"/>
              </a:rPr>
              <a:t>in Reihe.</a:t>
            </a:r>
            <a:endParaRPr lang="de-DE" sz="2400" baseline="-250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627863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Lösung zu Übungsaufgabe 2</a:t>
            </a:r>
          </a:p>
        </p:txBody>
      </p:sp>
      <p:sp>
        <p:nvSpPr>
          <p:cNvPr id="2" name="Inhaltsplatzhalter 1">
            <a:extLst>
              <a:ext uri="{FF2B5EF4-FFF2-40B4-BE49-F238E27FC236}">
                <a16:creationId xmlns:a16="http://schemas.microsoft.com/office/drawing/2014/main" id="{E7635186-88B7-7490-98E2-22B25DF193C2}"/>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3" name="Foliennummernplatzhalter 2">
            <a:extLst>
              <a:ext uri="{FF2B5EF4-FFF2-40B4-BE49-F238E27FC236}">
                <a16:creationId xmlns:a16="http://schemas.microsoft.com/office/drawing/2014/main" id="{5D3285AC-0159-81D5-5EA1-002D5FEBD9AA}"/>
              </a:ext>
            </a:extLst>
          </p:cNvPr>
          <p:cNvSpPr>
            <a:spLocks noGrp="1"/>
          </p:cNvSpPr>
          <p:nvPr>
            <p:ph type="sldNum" sz="quarter" idx="16"/>
          </p:nvPr>
        </p:nvSpPr>
        <p:spPr/>
        <p:txBody>
          <a:bodyPr/>
          <a:lstStyle/>
          <a:p>
            <a:r>
              <a:rPr lang="de-DE" dirty="0"/>
              <a:t>Folie </a:t>
            </a:r>
            <a:fld id="{60BB86F7-4462-48C5-9229-2B850C4876FF}" type="slidenum">
              <a:rPr lang="de-DE" smtClean="0"/>
              <a:pPr/>
              <a:t>28</a:t>
            </a:fld>
            <a:r>
              <a:rPr lang="de-DE" dirty="0"/>
              <a:t> von 33</a:t>
            </a:r>
          </a:p>
        </p:txBody>
      </p:sp>
      <p:pic>
        <p:nvPicPr>
          <p:cNvPr id="5" name="Inhaltsplatzhalter 3">
            <a:extLst>
              <a:ext uri="{FF2B5EF4-FFF2-40B4-BE49-F238E27FC236}">
                <a16:creationId xmlns:a16="http://schemas.microsoft.com/office/drawing/2014/main" id="{2A33D84B-7B77-D91E-D0AC-581D0A620C18}"/>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36762" y="2290304"/>
            <a:ext cx="5365574" cy="2910571"/>
          </a:xfrm>
          <a:prstGeom prst="rect">
            <a:avLst/>
          </a:prstGeom>
        </p:spPr>
      </p:pic>
      <p:sp>
        <p:nvSpPr>
          <p:cNvPr id="6" name="Textfeld 5">
            <a:extLst>
              <a:ext uri="{FF2B5EF4-FFF2-40B4-BE49-F238E27FC236}">
                <a16:creationId xmlns:a16="http://schemas.microsoft.com/office/drawing/2014/main" id="{E01DD455-49DF-30CF-9347-8804246F7CE3}"/>
              </a:ext>
            </a:extLst>
          </p:cNvPr>
          <p:cNvSpPr txBox="1"/>
          <p:nvPr/>
        </p:nvSpPr>
        <p:spPr>
          <a:xfrm>
            <a:off x="6640679" y="2545261"/>
            <a:ext cx="4831741" cy="1200329"/>
          </a:xfrm>
          <a:prstGeom prst="rect">
            <a:avLst/>
          </a:prstGeom>
          <a:noFill/>
        </p:spPr>
        <p:txBody>
          <a:bodyPr wrap="square" rtlCol="0">
            <a:spAutoFit/>
          </a:bodyPr>
          <a:lstStyle/>
          <a:p>
            <a:r>
              <a:rPr lang="de-DE" sz="2400" dirty="0">
                <a:solidFill>
                  <a:srgbClr val="FF0000"/>
                </a:solidFill>
                <a:latin typeface="Source Sans Pro" panose="020B0503030403020204" pitchFamily="34" charset="0"/>
                <a:ea typeface="Source Sans Pro" panose="020B0503030403020204" pitchFamily="34" charset="0"/>
              </a:rPr>
              <a:t>Zuerst die Parallelschaltung:</a:t>
            </a:r>
            <a:br>
              <a:rPr lang="de-DE" sz="2400" dirty="0"/>
            </a:br>
            <a:br>
              <a:rPr lang="de-DE" sz="2400" dirty="0"/>
            </a:br>
            <a:r>
              <a:rPr lang="pt-BR" sz="2400" i="1" dirty="0">
                <a:latin typeface="Cambria Math" panose="02040503050406030204" pitchFamily="18" charset="0"/>
                <a:ea typeface="Cambria Math" panose="02040503050406030204" pitchFamily="18" charset="0"/>
              </a:rPr>
              <a:t>C</a:t>
            </a:r>
            <a:r>
              <a:rPr lang="pt-BR" sz="2400" i="1" baseline="-25000" dirty="0">
                <a:latin typeface="Cambria Math" panose="02040503050406030204" pitchFamily="18" charset="0"/>
                <a:ea typeface="Cambria Math" panose="02040503050406030204" pitchFamily="18" charset="0"/>
              </a:rPr>
              <a:t>p</a:t>
            </a:r>
            <a:r>
              <a:rPr lang="pt-BR" sz="2400" i="1" dirty="0">
                <a:latin typeface="Cambria Math" panose="02040503050406030204" pitchFamily="18" charset="0"/>
                <a:ea typeface="Cambria Math" panose="02040503050406030204" pitchFamily="18" charset="0"/>
              </a:rPr>
              <a:t> = C</a:t>
            </a:r>
            <a:r>
              <a:rPr lang="pt-BR" sz="2400" i="1" baseline="-25000" dirty="0">
                <a:latin typeface="Cambria Math" panose="02040503050406030204" pitchFamily="18" charset="0"/>
                <a:ea typeface="Cambria Math" panose="02040503050406030204" pitchFamily="18" charset="0"/>
              </a:rPr>
              <a:t>2</a:t>
            </a:r>
            <a:r>
              <a:rPr lang="pt-BR" sz="2400" i="1" dirty="0">
                <a:latin typeface="Cambria Math" panose="02040503050406030204" pitchFamily="18" charset="0"/>
                <a:ea typeface="Cambria Math" panose="02040503050406030204" pitchFamily="18" charset="0"/>
              </a:rPr>
              <a:t> + C</a:t>
            </a:r>
            <a:r>
              <a:rPr lang="pt-BR" sz="2400" i="1" baseline="-25000" dirty="0">
                <a:latin typeface="Cambria Math" panose="02040503050406030204" pitchFamily="18" charset="0"/>
                <a:ea typeface="Cambria Math" panose="02040503050406030204" pitchFamily="18" charset="0"/>
              </a:rPr>
              <a:t>3 </a:t>
            </a:r>
            <a:r>
              <a:rPr lang="pt-BR" sz="2400" i="1" dirty="0">
                <a:latin typeface="Cambria Math" panose="02040503050406030204" pitchFamily="18" charset="0"/>
                <a:ea typeface="Cambria Math" panose="02040503050406030204" pitchFamily="18" charset="0"/>
              </a:rPr>
              <a:t>= 10nF + 10nF = 20nF</a:t>
            </a:r>
          </a:p>
        </p:txBody>
      </p:sp>
      <mc:AlternateContent xmlns:mc="http://schemas.openxmlformats.org/markup-compatibility/2006" xmlns:a14="http://schemas.microsoft.com/office/drawing/2010/main">
        <mc:Choice Requires="a14">
          <p:sp>
            <p:nvSpPr>
              <p:cNvPr id="7" name="Textfeld 6">
                <a:extLst>
                  <a:ext uri="{FF2B5EF4-FFF2-40B4-BE49-F238E27FC236}">
                    <a16:creationId xmlns:a16="http://schemas.microsoft.com/office/drawing/2014/main" id="{B35DBD2C-0F2D-70E5-AA13-E25C7AA2D1CC}"/>
                  </a:ext>
                </a:extLst>
              </p:cNvPr>
              <p:cNvSpPr txBox="1"/>
              <p:nvPr/>
            </p:nvSpPr>
            <p:spPr>
              <a:xfrm>
                <a:off x="6640679" y="4312739"/>
                <a:ext cx="6117996" cy="1350754"/>
              </a:xfrm>
              <a:prstGeom prst="rect">
                <a:avLst/>
              </a:prstGeom>
              <a:noFill/>
            </p:spPr>
            <p:txBody>
              <a:bodyPr wrap="square">
                <a:spAutoFit/>
              </a:bodyPr>
              <a:lstStyle/>
              <a:p>
                <a:pPr/>
                <a:r>
                  <a:rPr lang="de-DE" sz="2400" dirty="0">
                    <a:solidFill>
                      <a:srgbClr val="FF0000"/>
                    </a:solidFill>
                    <a:latin typeface="Source Sans Pro" panose="020B0503030403020204" pitchFamily="34" charset="0"/>
                    <a:ea typeface="Source Sans Pro" panose="020B0503030403020204" pitchFamily="34" charset="0"/>
                  </a:rPr>
                  <a:t>Danach die Reihenschaltung:</a:t>
                </a:r>
                <a:br>
                  <a:rPr lang="de-DE" sz="1800" u="sng" dirty="0">
                    <a:solidFill>
                      <a:srgbClr val="FF0000"/>
                    </a:solidFill>
                  </a:rPr>
                </a:br>
                <a:br>
                  <a:rPr lang="de-DE" sz="1800" dirty="0"/>
                </a:br>
                <a14:m>
                  <m:oMathPara xmlns:m="http://schemas.openxmlformats.org/officeDocument/2006/math">
                    <m:oMathParaPr>
                      <m:jc m:val="left"/>
                    </m:oMathParaPr>
                    <m:oMath xmlns:m="http://schemas.openxmlformats.org/officeDocument/2006/math">
                      <m:r>
                        <a:rPr lang="de-DE" sz="2000" i="1" smtClean="0">
                          <a:solidFill>
                            <a:schemeClr val="tx1"/>
                          </a:solidFill>
                          <a:latin typeface="Cambria Math"/>
                          <a:ea typeface="Cambria Math" panose="02040503050406030204" pitchFamily="18" charset="0"/>
                        </a:rPr>
                        <m:t>𝐶</m:t>
                      </m:r>
                      <m:r>
                        <a:rPr lang="de-DE" sz="2000" b="0" i="1" baseline="-25000" smtClean="0">
                          <a:solidFill>
                            <a:schemeClr val="tx1"/>
                          </a:solidFill>
                          <a:latin typeface="Cambria Math"/>
                          <a:ea typeface="Cambria Math" panose="02040503050406030204" pitchFamily="18" charset="0"/>
                        </a:rPr>
                        <m:t>𝐺</m:t>
                      </m:r>
                      <m:r>
                        <a:rPr lang="de-DE" sz="2000" i="1">
                          <a:solidFill>
                            <a:schemeClr val="tx1"/>
                          </a:solidFill>
                          <a:latin typeface="Cambria Math" panose="02040503050406030204" pitchFamily="18" charset="0"/>
                          <a:ea typeface="Cambria Math" panose="02040503050406030204" pitchFamily="18" charset="0"/>
                        </a:rPr>
                        <m:t>=</m:t>
                      </m:r>
                      <m:f>
                        <m:fPr>
                          <m:ctrlPr>
                            <a:rPr lang="de-DE" sz="2000" i="1">
                              <a:solidFill>
                                <a:schemeClr val="tx1"/>
                              </a:solidFill>
                              <a:latin typeface="Cambria Math" panose="02040503050406030204" pitchFamily="18" charset="0"/>
                              <a:ea typeface="Cambria Math" panose="02040503050406030204" pitchFamily="18" charset="0"/>
                            </a:rPr>
                          </m:ctrlPr>
                        </m:fPr>
                        <m:num>
                          <m:r>
                            <a:rPr lang="de-DE" sz="2000" i="1">
                              <a:solidFill>
                                <a:schemeClr val="tx1"/>
                              </a:solidFill>
                              <a:latin typeface="Cambria Math"/>
                              <a:ea typeface="Cambria Math" panose="02040503050406030204" pitchFamily="18" charset="0"/>
                            </a:rPr>
                            <m:t>𝐶</m:t>
                          </m:r>
                          <m:r>
                            <a:rPr lang="de-DE" sz="2000" i="1" baseline="-25000">
                              <a:solidFill>
                                <a:schemeClr val="tx1"/>
                              </a:solidFill>
                              <a:latin typeface="Cambria Math" panose="02040503050406030204" pitchFamily="18" charset="0"/>
                              <a:ea typeface="Cambria Math" panose="02040503050406030204" pitchFamily="18" charset="0"/>
                            </a:rPr>
                            <m:t>1</m:t>
                          </m:r>
                          <m:r>
                            <a:rPr lang="de-DE" sz="2000" i="1">
                              <a:solidFill>
                                <a:schemeClr val="tx1"/>
                              </a:solidFill>
                              <a:latin typeface="Cambria Math" panose="02040503050406030204" pitchFamily="18" charset="0"/>
                              <a:ea typeface="Cambria Math" panose="02040503050406030204" pitchFamily="18" charset="0"/>
                            </a:rPr>
                            <m:t>∙</m:t>
                          </m:r>
                          <m:r>
                            <a:rPr lang="de-DE" sz="2000" i="1">
                              <a:solidFill>
                                <a:schemeClr val="tx1"/>
                              </a:solidFill>
                              <a:latin typeface="Cambria Math"/>
                              <a:ea typeface="Cambria Math" panose="02040503050406030204" pitchFamily="18" charset="0"/>
                            </a:rPr>
                            <m:t>𝐶</m:t>
                          </m:r>
                          <m:r>
                            <a:rPr lang="de-DE" sz="2000" b="0" i="1" baseline="-25000" smtClean="0">
                              <a:solidFill>
                                <a:schemeClr val="tx1"/>
                              </a:solidFill>
                              <a:latin typeface="Cambria Math" panose="02040503050406030204" pitchFamily="18" charset="0"/>
                              <a:ea typeface="Cambria Math" panose="02040503050406030204" pitchFamily="18" charset="0"/>
                            </a:rPr>
                            <m:t>𝑝</m:t>
                          </m:r>
                        </m:num>
                        <m:den>
                          <m:r>
                            <a:rPr lang="de-DE" sz="2000" i="1">
                              <a:solidFill>
                                <a:schemeClr val="tx1"/>
                              </a:solidFill>
                              <a:latin typeface="Cambria Math"/>
                              <a:ea typeface="Cambria Math" panose="02040503050406030204" pitchFamily="18" charset="0"/>
                            </a:rPr>
                            <m:t>𝐶</m:t>
                          </m:r>
                          <m:r>
                            <a:rPr lang="de-DE" sz="2000" i="1" baseline="-25000">
                              <a:solidFill>
                                <a:schemeClr val="tx1"/>
                              </a:solidFill>
                              <a:latin typeface="Cambria Math" panose="02040503050406030204" pitchFamily="18" charset="0"/>
                              <a:ea typeface="Cambria Math" panose="02040503050406030204" pitchFamily="18" charset="0"/>
                            </a:rPr>
                            <m:t>1</m:t>
                          </m:r>
                          <m:r>
                            <a:rPr lang="de-DE" sz="2000" i="1">
                              <a:solidFill>
                                <a:schemeClr val="tx1"/>
                              </a:solidFill>
                              <a:latin typeface="Cambria Math" panose="02040503050406030204" pitchFamily="18" charset="0"/>
                              <a:ea typeface="Cambria Math" panose="02040503050406030204" pitchFamily="18" charset="0"/>
                            </a:rPr>
                            <m:t>+</m:t>
                          </m:r>
                          <m:r>
                            <a:rPr lang="de-DE" sz="2000" i="1">
                              <a:solidFill>
                                <a:schemeClr val="tx1"/>
                              </a:solidFill>
                              <a:latin typeface="Cambria Math"/>
                              <a:ea typeface="Cambria Math" panose="02040503050406030204" pitchFamily="18" charset="0"/>
                            </a:rPr>
                            <m:t>𝐶</m:t>
                          </m:r>
                          <m:r>
                            <a:rPr lang="de-DE" sz="2000" b="0" i="1" baseline="-25000" smtClean="0">
                              <a:solidFill>
                                <a:schemeClr val="tx1"/>
                              </a:solidFill>
                              <a:latin typeface="Cambria Math" panose="02040503050406030204" pitchFamily="18" charset="0"/>
                              <a:ea typeface="Cambria Math" panose="02040503050406030204" pitchFamily="18" charset="0"/>
                            </a:rPr>
                            <m:t>𝑝</m:t>
                          </m:r>
                        </m:den>
                      </m:f>
                      <m:r>
                        <a:rPr lang="de-DE" sz="2000" b="0" i="1" smtClean="0">
                          <a:solidFill>
                            <a:schemeClr val="tx1"/>
                          </a:solidFill>
                          <a:latin typeface="Cambria Math"/>
                          <a:ea typeface="Cambria Math" panose="02040503050406030204" pitchFamily="18" charset="0"/>
                        </a:rPr>
                        <m:t>= </m:t>
                      </m:r>
                      <m:f>
                        <m:fPr>
                          <m:ctrlPr>
                            <a:rPr lang="de-DE" sz="2000" i="1">
                              <a:solidFill>
                                <a:schemeClr val="tx1"/>
                              </a:solidFill>
                              <a:latin typeface="Cambria Math" panose="02040503050406030204" pitchFamily="18" charset="0"/>
                              <a:ea typeface="Cambria Math" panose="02040503050406030204" pitchFamily="18" charset="0"/>
                            </a:rPr>
                          </m:ctrlPr>
                        </m:fPr>
                        <m:num>
                          <m:r>
                            <a:rPr lang="de-DE" sz="2000" b="0" i="1" smtClean="0">
                              <a:solidFill>
                                <a:schemeClr val="tx1"/>
                              </a:solidFill>
                              <a:latin typeface="Cambria Math"/>
                              <a:ea typeface="Cambria Math" panose="02040503050406030204" pitchFamily="18" charset="0"/>
                            </a:rPr>
                            <m:t>20</m:t>
                          </m:r>
                          <m:r>
                            <a:rPr lang="de-DE" sz="2000" b="0" i="1" smtClean="0">
                              <a:solidFill>
                                <a:schemeClr val="tx1"/>
                              </a:solidFill>
                              <a:latin typeface="Cambria Math"/>
                              <a:ea typeface="Cambria Math" panose="02040503050406030204" pitchFamily="18" charset="0"/>
                            </a:rPr>
                            <m:t>𝑛𝐹</m:t>
                          </m:r>
                          <m:r>
                            <a:rPr lang="de-DE" sz="2000" i="1">
                              <a:solidFill>
                                <a:schemeClr val="tx1"/>
                              </a:solidFill>
                              <a:latin typeface="Cambria Math" panose="02040503050406030204" pitchFamily="18" charset="0"/>
                              <a:ea typeface="Cambria Math" panose="02040503050406030204" pitchFamily="18" charset="0"/>
                            </a:rPr>
                            <m:t>∙</m:t>
                          </m:r>
                          <m:r>
                            <a:rPr lang="de-DE" sz="2000" b="0" i="1" smtClean="0">
                              <a:solidFill>
                                <a:schemeClr val="tx1"/>
                              </a:solidFill>
                              <a:latin typeface="Cambria Math"/>
                              <a:ea typeface="Cambria Math" panose="02040503050406030204" pitchFamily="18" charset="0"/>
                            </a:rPr>
                            <m:t>20</m:t>
                          </m:r>
                          <m:r>
                            <a:rPr lang="de-DE" sz="2000" b="0" i="1" smtClean="0">
                              <a:solidFill>
                                <a:schemeClr val="tx1"/>
                              </a:solidFill>
                              <a:latin typeface="Cambria Math"/>
                              <a:ea typeface="Cambria Math" panose="02040503050406030204" pitchFamily="18" charset="0"/>
                            </a:rPr>
                            <m:t>𝑛𝐹</m:t>
                          </m:r>
                        </m:num>
                        <m:den>
                          <m:r>
                            <a:rPr lang="de-DE" sz="2000" b="0" i="1" smtClean="0">
                              <a:solidFill>
                                <a:schemeClr val="tx1"/>
                              </a:solidFill>
                              <a:latin typeface="Cambria Math"/>
                              <a:ea typeface="Cambria Math" panose="02040503050406030204" pitchFamily="18" charset="0"/>
                            </a:rPr>
                            <m:t>20</m:t>
                          </m:r>
                          <m:r>
                            <a:rPr lang="de-DE" sz="2000" b="0" i="1" smtClean="0">
                              <a:solidFill>
                                <a:schemeClr val="tx1"/>
                              </a:solidFill>
                              <a:latin typeface="Cambria Math"/>
                              <a:ea typeface="Cambria Math" panose="02040503050406030204" pitchFamily="18" charset="0"/>
                            </a:rPr>
                            <m:t>𝑛𝐹</m:t>
                          </m:r>
                          <m:r>
                            <a:rPr lang="de-DE" sz="2000" b="0" i="1" smtClean="0">
                              <a:solidFill>
                                <a:schemeClr val="tx1"/>
                              </a:solidFill>
                              <a:latin typeface="Cambria Math"/>
                              <a:ea typeface="Cambria Math" panose="02040503050406030204" pitchFamily="18" charset="0"/>
                            </a:rPr>
                            <m:t>+20</m:t>
                          </m:r>
                          <m:r>
                            <a:rPr lang="de-DE" sz="2000" b="0" i="1" smtClean="0">
                              <a:solidFill>
                                <a:schemeClr val="tx1"/>
                              </a:solidFill>
                              <a:latin typeface="Cambria Math"/>
                              <a:ea typeface="Cambria Math" panose="02040503050406030204" pitchFamily="18" charset="0"/>
                            </a:rPr>
                            <m:t>𝑛𝐹</m:t>
                          </m:r>
                        </m:den>
                      </m:f>
                      <m:r>
                        <a:rPr lang="de-DE" sz="2000" b="0" i="1" smtClean="0">
                          <a:solidFill>
                            <a:schemeClr val="tx1"/>
                          </a:solidFill>
                          <a:latin typeface="Cambria Math"/>
                          <a:ea typeface="Cambria Math" panose="02040503050406030204" pitchFamily="18" charset="0"/>
                        </a:rPr>
                        <m:t>=</m:t>
                      </m:r>
                      <m:f>
                        <m:fPr>
                          <m:ctrlPr>
                            <a:rPr lang="de-DE" sz="2000" i="1">
                              <a:solidFill>
                                <a:schemeClr val="tx1"/>
                              </a:solidFill>
                              <a:latin typeface="Cambria Math" panose="02040503050406030204" pitchFamily="18" charset="0"/>
                              <a:ea typeface="Cambria Math" panose="02040503050406030204" pitchFamily="18" charset="0"/>
                            </a:rPr>
                          </m:ctrlPr>
                        </m:fPr>
                        <m:num>
                          <m:r>
                            <a:rPr lang="de-DE" sz="2000" b="0" i="1" smtClean="0">
                              <a:solidFill>
                                <a:schemeClr val="tx1"/>
                              </a:solidFill>
                              <a:latin typeface="Cambria Math"/>
                              <a:ea typeface="Cambria Math" panose="02040503050406030204" pitchFamily="18" charset="0"/>
                            </a:rPr>
                            <m:t>400</m:t>
                          </m:r>
                          <m:r>
                            <a:rPr lang="de-DE" sz="2000" i="1">
                              <a:solidFill>
                                <a:schemeClr val="tx1"/>
                              </a:solidFill>
                              <a:latin typeface="Cambria Math"/>
                              <a:ea typeface="Cambria Math" panose="02040503050406030204" pitchFamily="18" charset="0"/>
                            </a:rPr>
                            <m:t>𝑛𝐹</m:t>
                          </m:r>
                        </m:num>
                        <m:den>
                          <m:r>
                            <a:rPr lang="de-DE" sz="2000" b="0" i="1" smtClean="0">
                              <a:solidFill>
                                <a:schemeClr val="tx1"/>
                              </a:solidFill>
                              <a:latin typeface="Cambria Math"/>
                              <a:ea typeface="Cambria Math" panose="02040503050406030204" pitchFamily="18" charset="0"/>
                            </a:rPr>
                            <m:t>40</m:t>
                          </m:r>
                          <m:r>
                            <a:rPr lang="de-DE" sz="2000" i="1">
                              <a:solidFill>
                                <a:schemeClr val="tx1"/>
                              </a:solidFill>
                              <a:latin typeface="Cambria Math"/>
                              <a:ea typeface="Cambria Math" panose="02040503050406030204" pitchFamily="18" charset="0"/>
                            </a:rPr>
                            <m:t>𝑛𝐹</m:t>
                          </m:r>
                        </m:den>
                      </m:f>
                      <m:r>
                        <a:rPr lang="de-DE" sz="2000" b="0" i="0" smtClean="0">
                          <a:solidFill>
                            <a:schemeClr val="tx1"/>
                          </a:solidFill>
                          <a:latin typeface="Cambria Math"/>
                          <a:ea typeface="Cambria Math" panose="02040503050406030204" pitchFamily="18" charset="0"/>
                        </a:rPr>
                        <m:t>=10</m:t>
                      </m:r>
                      <m:r>
                        <m:rPr>
                          <m:sty m:val="p"/>
                        </m:rPr>
                        <a:rPr lang="de-DE" sz="2000" b="0" i="0" smtClean="0">
                          <a:solidFill>
                            <a:schemeClr val="tx1"/>
                          </a:solidFill>
                          <a:latin typeface="Cambria Math"/>
                          <a:ea typeface="Cambria Math" panose="02040503050406030204" pitchFamily="18" charset="0"/>
                        </a:rPr>
                        <m:t>nF</m:t>
                      </m:r>
                    </m:oMath>
                  </m:oMathPara>
                </a14:m>
                <a:endParaRPr lang="de-DE" sz="2000" dirty="0">
                  <a:solidFill>
                    <a:schemeClr val="tx1"/>
                  </a:solidFill>
                </a:endParaRPr>
              </a:p>
            </p:txBody>
          </p:sp>
        </mc:Choice>
        <mc:Fallback xmlns="">
          <p:sp>
            <p:nvSpPr>
              <p:cNvPr id="7" name="Textfeld 6">
                <a:extLst>
                  <a:ext uri="{FF2B5EF4-FFF2-40B4-BE49-F238E27FC236}">
                    <a16:creationId xmlns:a16="http://schemas.microsoft.com/office/drawing/2014/main" id="{B35DBD2C-0F2D-70E5-AA13-E25C7AA2D1CC}"/>
                  </a:ext>
                </a:extLst>
              </p:cNvPr>
              <p:cNvSpPr txBox="1">
                <a:spLocks noRot="1" noChangeAspect="1" noMove="1" noResize="1" noEditPoints="1" noAdjustHandles="1" noChangeArrowheads="1" noChangeShapeType="1" noTextEdit="1"/>
              </p:cNvSpPr>
              <p:nvPr/>
            </p:nvSpPr>
            <p:spPr>
              <a:xfrm>
                <a:off x="6640679" y="4312739"/>
                <a:ext cx="6117996" cy="1350754"/>
              </a:xfrm>
              <a:prstGeom prst="rect">
                <a:avLst/>
              </a:prstGeom>
              <a:blipFill>
                <a:blip r:embed="rId4"/>
                <a:stretch>
                  <a:fillRect l="-1494" t="-3604"/>
                </a:stretch>
              </a:blipFill>
            </p:spPr>
            <p:txBody>
              <a:bodyPr/>
              <a:lstStyle/>
              <a:p>
                <a:r>
                  <a:rPr lang="de-DE">
                    <a:noFill/>
                  </a:rPr>
                  <a:t> </a:t>
                </a:r>
              </a:p>
            </p:txBody>
          </p:sp>
        </mc:Fallback>
      </mc:AlternateContent>
      <p:sp>
        <p:nvSpPr>
          <p:cNvPr id="9" name="Textfeld 8">
            <a:extLst>
              <a:ext uri="{FF2B5EF4-FFF2-40B4-BE49-F238E27FC236}">
                <a16:creationId xmlns:a16="http://schemas.microsoft.com/office/drawing/2014/main" id="{DBF8E42B-B2F8-2280-3765-D7EEC08C30FD}"/>
              </a:ext>
            </a:extLst>
          </p:cNvPr>
          <p:cNvSpPr txBox="1"/>
          <p:nvPr/>
        </p:nvSpPr>
        <p:spPr>
          <a:xfrm>
            <a:off x="2439319" y="5615582"/>
            <a:ext cx="1859304" cy="923330"/>
          </a:xfrm>
          <a:prstGeom prst="rect">
            <a:avLst/>
          </a:prstGeom>
          <a:noFill/>
        </p:spPr>
        <p:txBody>
          <a:bodyPr wrap="square">
            <a:spAutoFit/>
          </a:bodyPr>
          <a:lstStyle/>
          <a:p>
            <a:r>
              <a:rPr lang="de-DE" sz="1800" dirty="0">
                <a:latin typeface="Source Sans Pro" panose="020B0503030403020204" pitchFamily="34" charset="0"/>
                <a:ea typeface="Source Sans Pro" panose="020B0503030403020204" pitchFamily="34" charset="0"/>
              </a:rPr>
              <a:t>C</a:t>
            </a:r>
            <a:r>
              <a:rPr lang="de-DE" sz="1800" baseline="-25000" dirty="0">
                <a:latin typeface="Source Sans Pro" panose="020B0503030403020204" pitchFamily="34" charset="0"/>
                <a:ea typeface="Source Sans Pro" panose="020B0503030403020204" pitchFamily="34" charset="0"/>
              </a:rPr>
              <a:t>1</a:t>
            </a:r>
            <a:r>
              <a:rPr lang="de-DE" sz="1800" dirty="0">
                <a:latin typeface="Source Sans Pro" panose="020B0503030403020204" pitchFamily="34" charset="0"/>
                <a:ea typeface="Source Sans Pro" panose="020B0503030403020204" pitchFamily="34" charset="0"/>
              </a:rPr>
              <a:t> = 20nF</a:t>
            </a:r>
            <a:br>
              <a:rPr lang="de-DE" sz="1800" dirty="0">
                <a:latin typeface="Source Sans Pro" panose="020B0503030403020204" pitchFamily="34" charset="0"/>
                <a:ea typeface="Source Sans Pro" panose="020B0503030403020204" pitchFamily="34" charset="0"/>
              </a:rPr>
            </a:br>
            <a:r>
              <a:rPr lang="de-DE" sz="1800" dirty="0">
                <a:latin typeface="Source Sans Pro" panose="020B0503030403020204" pitchFamily="34" charset="0"/>
                <a:ea typeface="Source Sans Pro" panose="020B0503030403020204" pitchFamily="34" charset="0"/>
              </a:rPr>
              <a:t>C</a:t>
            </a:r>
            <a:r>
              <a:rPr lang="de-DE" sz="1800" baseline="-25000" dirty="0">
                <a:latin typeface="Source Sans Pro" panose="020B0503030403020204" pitchFamily="34" charset="0"/>
                <a:ea typeface="Source Sans Pro" panose="020B0503030403020204" pitchFamily="34" charset="0"/>
              </a:rPr>
              <a:t>2</a:t>
            </a:r>
            <a:r>
              <a:rPr lang="de-DE" sz="1800" dirty="0">
                <a:latin typeface="Source Sans Pro" panose="020B0503030403020204" pitchFamily="34" charset="0"/>
                <a:ea typeface="Source Sans Pro" panose="020B0503030403020204" pitchFamily="34" charset="0"/>
              </a:rPr>
              <a:t> = 10nF</a:t>
            </a:r>
            <a:br>
              <a:rPr lang="de-DE" sz="1800" dirty="0">
                <a:latin typeface="Source Sans Pro" panose="020B0503030403020204" pitchFamily="34" charset="0"/>
                <a:ea typeface="Source Sans Pro" panose="020B0503030403020204" pitchFamily="34" charset="0"/>
              </a:rPr>
            </a:br>
            <a:r>
              <a:rPr lang="de-DE" sz="1800" dirty="0">
                <a:latin typeface="Source Sans Pro" panose="020B0503030403020204" pitchFamily="34" charset="0"/>
                <a:ea typeface="Source Sans Pro" panose="020B0503030403020204" pitchFamily="34" charset="0"/>
              </a:rPr>
              <a:t>C</a:t>
            </a:r>
            <a:r>
              <a:rPr lang="de-DE" sz="1800" baseline="-25000" dirty="0">
                <a:latin typeface="Source Sans Pro" panose="020B0503030403020204" pitchFamily="34" charset="0"/>
                <a:ea typeface="Source Sans Pro" panose="020B0503030403020204" pitchFamily="34" charset="0"/>
              </a:rPr>
              <a:t>3</a:t>
            </a:r>
            <a:r>
              <a:rPr lang="de-DE" sz="1800" dirty="0">
                <a:latin typeface="Source Sans Pro" panose="020B0503030403020204" pitchFamily="34" charset="0"/>
                <a:ea typeface="Source Sans Pro" panose="020B0503030403020204" pitchFamily="34" charset="0"/>
              </a:rPr>
              <a:t> = 10nF</a:t>
            </a:r>
            <a:endParaRPr lang="de-DE" dirty="0"/>
          </a:p>
        </p:txBody>
      </p:sp>
    </p:spTree>
    <p:extLst>
      <p:ext uri="{BB962C8B-B14F-4D97-AF65-F5344CB8AC3E}">
        <p14:creationId xmlns:p14="http://schemas.microsoft.com/office/powerpoint/2010/main" val="116114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Übungsaufgabe 3</a:t>
            </a:r>
          </a:p>
        </p:txBody>
      </p:sp>
      <p:sp>
        <p:nvSpPr>
          <p:cNvPr id="2" name="Inhaltsplatzhalter 1">
            <a:extLst>
              <a:ext uri="{FF2B5EF4-FFF2-40B4-BE49-F238E27FC236}">
                <a16:creationId xmlns:a16="http://schemas.microsoft.com/office/drawing/2014/main" id="{E7635186-88B7-7490-98E2-22B25DF193C2}"/>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3" name="Foliennummernplatzhalter 2">
            <a:extLst>
              <a:ext uri="{FF2B5EF4-FFF2-40B4-BE49-F238E27FC236}">
                <a16:creationId xmlns:a16="http://schemas.microsoft.com/office/drawing/2014/main" id="{5D3285AC-0159-81D5-5EA1-002D5FEBD9AA}"/>
              </a:ext>
            </a:extLst>
          </p:cNvPr>
          <p:cNvSpPr>
            <a:spLocks noGrp="1"/>
          </p:cNvSpPr>
          <p:nvPr>
            <p:ph type="sldNum" sz="quarter" idx="16"/>
          </p:nvPr>
        </p:nvSpPr>
        <p:spPr/>
        <p:txBody>
          <a:bodyPr/>
          <a:lstStyle/>
          <a:p>
            <a:r>
              <a:rPr lang="de-DE" dirty="0"/>
              <a:t>Folie </a:t>
            </a:r>
            <a:fld id="{60BB86F7-4462-48C5-9229-2B850C4876FF}" type="slidenum">
              <a:rPr lang="de-DE" smtClean="0"/>
              <a:pPr/>
              <a:t>29</a:t>
            </a:fld>
            <a:r>
              <a:rPr lang="de-DE" dirty="0"/>
              <a:t> von 33</a:t>
            </a:r>
          </a:p>
        </p:txBody>
      </p:sp>
      <p:sp>
        <p:nvSpPr>
          <p:cNvPr id="7" name="Inhaltsplatzhalter 4">
            <a:extLst>
              <a:ext uri="{FF2B5EF4-FFF2-40B4-BE49-F238E27FC236}">
                <a16:creationId xmlns:a16="http://schemas.microsoft.com/office/drawing/2014/main" id="{47196C3C-234C-3BF1-DDA4-F4A31F64F7C6}"/>
              </a:ext>
            </a:extLst>
          </p:cNvPr>
          <p:cNvSpPr txBox="1">
            <a:spLocks/>
          </p:cNvSpPr>
          <p:nvPr/>
        </p:nvSpPr>
        <p:spPr>
          <a:xfrm>
            <a:off x="838200" y="1825625"/>
            <a:ext cx="950300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B2C9"/>
              </a:buClr>
              <a:buFont typeface="Arial" panose="020B0604020202020204" pitchFamily="34" charset="0"/>
              <a:buChar char="•"/>
              <a:defRPr lang="de-DE" sz="2400" b="0" i="0" kern="1200" dirty="0" smtClean="0">
                <a:solidFill>
                  <a:srgbClr val="7F7F7F"/>
                </a:solidFill>
                <a:latin typeface="Source Sans Pro" panose="020B0503030403020204" pitchFamily="34" charset="77"/>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Clr>
                <a:srgbClr val="00B2C9"/>
              </a:buClr>
              <a:buFont typeface="Arial" panose="020B0604020202020204" pitchFamily="34" charset="0"/>
              <a:buChar char="•"/>
              <a:defRPr sz="2000" kern="1200">
                <a:solidFill>
                  <a:srgbClr val="7F7F7F"/>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Clr>
                <a:srgbClr val="00B2C9"/>
              </a:buClr>
              <a:buFont typeface="Arial" panose="020B0604020202020204" pitchFamily="34" charset="0"/>
              <a:buChar char="•"/>
              <a:defRPr sz="2000" kern="1200">
                <a:solidFill>
                  <a:srgbClr val="7F7F7F"/>
                </a:solidFill>
                <a:latin typeface="+mn-lt"/>
                <a:ea typeface="+mn-ea"/>
                <a:cs typeface="+mn-cs"/>
              </a:defRPr>
            </a:lvl3pPr>
            <a:lvl4pPr marL="1600200" indent="-228600" algn="l" defTabSz="914400" rtl="0" eaLnBrk="1" latinLnBrk="0" hangingPunct="1">
              <a:lnSpc>
                <a:spcPct val="90000"/>
              </a:lnSpc>
              <a:spcBef>
                <a:spcPts val="500"/>
              </a:spcBef>
              <a:buClr>
                <a:srgbClr val="00B2C9"/>
              </a:buClr>
              <a:buFont typeface="Arial" panose="020B0604020202020204" pitchFamily="34" charset="0"/>
              <a:buChar char="•"/>
              <a:defRPr sz="1800" kern="1200">
                <a:solidFill>
                  <a:srgbClr val="7F7F7F"/>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Clr>
                <a:srgbClr val="00B2C9"/>
              </a:buClr>
              <a:buFont typeface="Arial" panose="020B0604020202020204" pitchFamily="34" charset="0"/>
              <a:buChar char="•"/>
              <a:defRPr sz="1800" kern="1200">
                <a:solidFill>
                  <a:srgbClr val="7F7F7F"/>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br>
              <a:rPr lang="de-DE" dirty="0"/>
            </a:br>
            <a:endParaRPr lang="de-DE" dirty="0"/>
          </a:p>
        </p:txBody>
      </p:sp>
      <p:sp>
        <p:nvSpPr>
          <p:cNvPr id="4" name="Textfeld 3">
            <a:extLst>
              <a:ext uri="{FF2B5EF4-FFF2-40B4-BE49-F238E27FC236}">
                <a16:creationId xmlns:a16="http://schemas.microsoft.com/office/drawing/2014/main" id="{1345CDB2-BB76-91D8-AC3A-3D0BEB5F712F}"/>
              </a:ext>
            </a:extLst>
          </p:cNvPr>
          <p:cNvSpPr txBox="1"/>
          <p:nvPr/>
        </p:nvSpPr>
        <p:spPr>
          <a:xfrm>
            <a:off x="769455" y="2073317"/>
            <a:ext cx="10203345" cy="923330"/>
          </a:xfrm>
          <a:prstGeom prst="rect">
            <a:avLst/>
          </a:prstGeom>
          <a:noFill/>
        </p:spPr>
        <p:txBody>
          <a:bodyPr wrap="square" rtlCol="0">
            <a:spAutoFit/>
          </a:bodyPr>
          <a:lstStyle/>
          <a:p>
            <a:r>
              <a:rPr lang="de-DE" sz="1800" dirty="0">
                <a:ea typeface="Cambria Math" panose="02040503050406030204" pitchFamily="18" charset="0"/>
              </a:rPr>
              <a:t>Welche Resonanzfrequenz hat ein Schwingkreis, der aus einer Spule mit 2 </a:t>
            </a:r>
            <a:r>
              <a:rPr lang="de-DE" sz="1800" dirty="0" err="1">
                <a:ea typeface="Cambria Math" panose="02040503050406030204" pitchFamily="18" charset="0"/>
              </a:rPr>
              <a:t>nH</a:t>
            </a:r>
            <a:r>
              <a:rPr lang="de-DE" sz="1800" dirty="0">
                <a:ea typeface="Cambria Math" panose="02040503050406030204" pitchFamily="18" charset="0"/>
              </a:rPr>
              <a:t> und einem Kondensator mit 47 </a:t>
            </a:r>
            <a:r>
              <a:rPr lang="de-DE" sz="1800" dirty="0" err="1">
                <a:ea typeface="Cambria Math" panose="02040503050406030204" pitchFamily="18" charset="0"/>
              </a:rPr>
              <a:t>pF</a:t>
            </a:r>
            <a:r>
              <a:rPr lang="de-DE" sz="1800" dirty="0">
                <a:ea typeface="Cambria Math" panose="02040503050406030204" pitchFamily="18" charset="0"/>
              </a:rPr>
              <a:t> besteht? </a:t>
            </a:r>
            <a:endParaRPr lang="pt-BR" sz="1800" baseline="-25000" dirty="0">
              <a:ea typeface="Cambria Math" panose="02040503050406030204" pitchFamily="18" charset="0"/>
            </a:endParaRPr>
          </a:p>
          <a:p>
            <a:endParaRPr lang="de-DE" dirty="0"/>
          </a:p>
        </p:txBody>
      </p:sp>
    </p:spTree>
    <p:extLst>
      <p:ext uri="{BB962C8B-B14F-4D97-AF65-F5344CB8AC3E}">
        <p14:creationId xmlns:p14="http://schemas.microsoft.com/office/powerpoint/2010/main" val="12653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509046-1C6C-40E8-4E77-CAF80D300AA5}"/>
              </a:ext>
            </a:extLst>
          </p:cNvPr>
          <p:cNvSpPr>
            <a:spLocks noGrp="1"/>
          </p:cNvSpPr>
          <p:nvPr>
            <p:ph type="title"/>
          </p:nvPr>
        </p:nvSpPr>
        <p:spPr/>
        <p:txBody>
          <a:bodyPr>
            <a:normAutofit/>
          </a:bodyPr>
          <a:lstStyle/>
          <a:p>
            <a:r>
              <a:rPr lang="de-DE" dirty="0"/>
              <a:t>Wie gehen wir vor?</a:t>
            </a:r>
          </a:p>
        </p:txBody>
      </p:sp>
      <p:sp>
        <p:nvSpPr>
          <p:cNvPr id="3" name="Inhaltsplatzhalter 2">
            <a:extLst>
              <a:ext uri="{FF2B5EF4-FFF2-40B4-BE49-F238E27FC236}">
                <a16:creationId xmlns:a16="http://schemas.microsoft.com/office/drawing/2014/main" id="{761A4DB0-0C78-09C2-7A88-F81BF43F533E}"/>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38" name="Text Placeholder 12">
            <a:extLst>
              <a:ext uri="{FF2B5EF4-FFF2-40B4-BE49-F238E27FC236}">
                <a16:creationId xmlns:a16="http://schemas.microsoft.com/office/drawing/2014/main" id="{3B8464A9-E98D-0878-87DB-F536546218DC}"/>
              </a:ext>
            </a:extLst>
          </p:cNvPr>
          <p:cNvSpPr txBox="1">
            <a:spLocks/>
          </p:cNvSpPr>
          <p:nvPr/>
        </p:nvSpPr>
        <p:spPr>
          <a:xfrm>
            <a:off x="479805" y="4164120"/>
            <a:ext cx="1554523" cy="378541"/>
          </a:xfrm>
          <a:prstGeom prst="rect">
            <a:avLst/>
          </a:prstGeom>
        </p:spPr>
        <p:txBody>
          <a:bodyPr vert="horz" lIns="0" tIns="0" rIns="0" bIns="0" rtlCol="0">
            <a:noAutofit/>
          </a:bodyPr>
          <a:lstStyle>
            <a:lvl1pPr marL="0" indent="0" algn="l" defTabSz="914400" rtl="0" eaLnBrk="1" latinLnBrk="0" hangingPunct="1">
              <a:lnSpc>
                <a:spcPct val="120000"/>
              </a:lnSpc>
              <a:spcBef>
                <a:spcPts val="1000"/>
              </a:spcBef>
              <a:buFont typeface="Arial" panose="020B0604020202020204" pitchFamily="34" charset="0"/>
              <a:buNone/>
              <a:defRPr sz="1200" b="0" kern="1200">
                <a:solidFill>
                  <a:schemeClr val="bg1"/>
                </a:solidFill>
                <a:latin typeface="+mn-lt"/>
                <a:ea typeface="+mn-ea"/>
                <a:cs typeface="+mn-cs"/>
              </a:defRPr>
            </a:lvl1pPr>
            <a:lvl2pPr marL="4572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3pPr>
            <a:lvl4pPr marL="13716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buClr>
                <a:srgbClr val="00B2C9"/>
              </a:buClr>
              <a:buSzPct val="120000"/>
            </a:pPr>
            <a:r>
              <a:rPr lang="de-DE" b="1" dirty="0">
                <a:solidFill>
                  <a:srgbClr val="000000"/>
                </a:solidFill>
                <a:latin typeface="Source Sans Pro" panose="020B0503030403020204" pitchFamily="34" charset="77"/>
                <a:ea typeface="Open Sans" panose="020B0606030504020204" pitchFamily="34" charset="0"/>
                <a:cs typeface="Open Sans" panose="020B0606030504020204" pitchFamily="34" charset="0"/>
              </a:rPr>
              <a:t>Online-Training </a:t>
            </a:r>
          </a:p>
        </p:txBody>
      </p:sp>
      <p:pic>
        <p:nvPicPr>
          <p:cNvPr id="39" name="Grafik 38">
            <a:extLst>
              <a:ext uri="{FF2B5EF4-FFF2-40B4-BE49-F238E27FC236}">
                <a16:creationId xmlns:a16="http://schemas.microsoft.com/office/drawing/2014/main" id="{856ACC5B-F457-2A58-E5C9-D26208DA9349}"/>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p:blipFill>
        <p:spPr>
          <a:xfrm>
            <a:off x="733595" y="3094798"/>
            <a:ext cx="859090" cy="900000"/>
          </a:xfrm>
          <a:prstGeom prst="rect">
            <a:avLst/>
          </a:prstGeom>
        </p:spPr>
      </p:pic>
      <p:sp>
        <p:nvSpPr>
          <p:cNvPr id="42" name="Text Placeholder 12">
            <a:extLst>
              <a:ext uri="{FF2B5EF4-FFF2-40B4-BE49-F238E27FC236}">
                <a16:creationId xmlns:a16="http://schemas.microsoft.com/office/drawing/2014/main" id="{855D6D16-C5E0-4B13-A586-C7BA015E8761}"/>
              </a:ext>
            </a:extLst>
          </p:cNvPr>
          <p:cNvSpPr txBox="1">
            <a:spLocks/>
          </p:cNvSpPr>
          <p:nvPr/>
        </p:nvSpPr>
        <p:spPr>
          <a:xfrm>
            <a:off x="4849737" y="4203747"/>
            <a:ext cx="1295626" cy="640281"/>
          </a:xfrm>
          <a:prstGeom prst="rect">
            <a:avLst/>
          </a:prstGeom>
        </p:spPr>
        <p:txBody>
          <a:bodyPr vert="horz" lIns="0" tIns="0" rIns="0" bIns="0" rtlCol="0">
            <a:noAutofit/>
          </a:bodyPr>
          <a:lstStyle>
            <a:lvl1pPr marL="0" indent="0" algn="l" defTabSz="914400" rtl="0" eaLnBrk="1" latinLnBrk="0" hangingPunct="1">
              <a:lnSpc>
                <a:spcPct val="120000"/>
              </a:lnSpc>
              <a:spcBef>
                <a:spcPts val="1000"/>
              </a:spcBef>
              <a:buFont typeface="Arial" panose="020B0604020202020204" pitchFamily="34" charset="0"/>
              <a:buNone/>
              <a:defRPr sz="1200" b="0" kern="1200">
                <a:solidFill>
                  <a:schemeClr val="bg1"/>
                </a:solidFill>
                <a:latin typeface="+mn-lt"/>
                <a:ea typeface="+mn-ea"/>
                <a:cs typeface="+mn-cs"/>
              </a:defRPr>
            </a:lvl1pPr>
            <a:lvl2pPr marL="4572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3pPr>
            <a:lvl4pPr marL="13716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buClr>
                <a:srgbClr val="00B2C9"/>
              </a:buClr>
              <a:buSzPct val="120000"/>
            </a:pPr>
            <a:r>
              <a:rPr lang="de-DE" b="1" dirty="0">
                <a:solidFill>
                  <a:srgbClr val="000000"/>
                </a:solidFill>
                <a:latin typeface="Source Sans Pro" panose="020B0503030403020204" pitchFamily="34" charset="77"/>
                <a:ea typeface="Open Sans" panose="020B0606030504020204" pitchFamily="34" charset="0"/>
                <a:cs typeface="Open Sans" panose="020B0606030504020204" pitchFamily="34" charset="0"/>
              </a:rPr>
              <a:t>Übungsaufgaben</a:t>
            </a:r>
          </a:p>
          <a:p>
            <a:pPr algn="ctr">
              <a:lnSpc>
                <a:spcPct val="100000"/>
              </a:lnSpc>
              <a:spcBef>
                <a:spcPts val="0"/>
              </a:spcBef>
              <a:buClr>
                <a:srgbClr val="00B2C9"/>
              </a:buClr>
              <a:buSzPct val="120000"/>
            </a:pPr>
            <a:endParaRPr lang="en-US" dirty="0">
              <a:solidFill>
                <a:srgbClr val="000000"/>
              </a:solidFill>
              <a:latin typeface="Source Sans Pro" panose="020B0503030403020204" pitchFamily="34" charset="77"/>
              <a:ea typeface="Open Sans" panose="020B0606030504020204" pitchFamily="34" charset="0"/>
              <a:cs typeface="Open Sans" panose="020B0606030504020204" pitchFamily="34" charset="0"/>
            </a:endParaRPr>
          </a:p>
        </p:txBody>
      </p:sp>
      <p:sp>
        <p:nvSpPr>
          <p:cNvPr id="47" name="Text Placeholder 12">
            <a:extLst>
              <a:ext uri="{FF2B5EF4-FFF2-40B4-BE49-F238E27FC236}">
                <a16:creationId xmlns:a16="http://schemas.microsoft.com/office/drawing/2014/main" id="{669A8ADE-FF76-3A06-3A63-0CF9D347AF7C}"/>
              </a:ext>
            </a:extLst>
          </p:cNvPr>
          <p:cNvSpPr txBox="1">
            <a:spLocks/>
          </p:cNvSpPr>
          <p:nvPr/>
        </p:nvSpPr>
        <p:spPr>
          <a:xfrm>
            <a:off x="6852643" y="4164120"/>
            <a:ext cx="1822680" cy="640280"/>
          </a:xfrm>
          <a:prstGeom prst="rect">
            <a:avLst/>
          </a:prstGeom>
        </p:spPr>
        <p:txBody>
          <a:bodyPr vert="horz" lIns="0" tIns="0" rIns="0" bIns="0" rtlCol="0">
            <a:noAutofit/>
          </a:bodyPr>
          <a:lstStyle>
            <a:lvl1pPr marL="0" indent="0" algn="l" defTabSz="914400" rtl="0" eaLnBrk="1" latinLnBrk="0" hangingPunct="1">
              <a:lnSpc>
                <a:spcPct val="120000"/>
              </a:lnSpc>
              <a:spcBef>
                <a:spcPts val="1000"/>
              </a:spcBef>
              <a:buFont typeface="Arial" panose="020B0604020202020204" pitchFamily="34" charset="0"/>
              <a:buNone/>
              <a:defRPr sz="1200" b="0" kern="1200">
                <a:solidFill>
                  <a:schemeClr val="bg1"/>
                </a:solidFill>
                <a:latin typeface="+mn-lt"/>
                <a:ea typeface="+mn-ea"/>
                <a:cs typeface="+mn-cs"/>
              </a:defRPr>
            </a:lvl1pPr>
            <a:lvl2pPr marL="4572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3pPr>
            <a:lvl4pPr marL="13716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buClr>
                <a:srgbClr val="00B2C9"/>
              </a:buClr>
              <a:buSzPct val="120000"/>
            </a:pPr>
            <a:r>
              <a:rPr lang="de-DE" b="1" dirty="0">
                <a:solidFill>
                  <a:srgbClr val="000000"/>
                </a:solidFill>
                <a:latin typeface="Source Sans Pro" panose="020B0503030403020204" pitchFamily="34" charset="77"/>
                <a:ea typeface="Open Sans" panose="020B0606030504020204" pitchFamily="34" charset="0"/>
                <a:cs typeface="Open Sans" panose="020B0606030504020204" pitchFamily="34" charset="0"/>
              </a:rPr>
              <a:t>Gemeinsames Besprechen der Übungsaufgaben</a:t>
            </a:r>
          </a:p>
          <a:p>
            <a:pPr algn="ctr">
              <a:lnSpc>
                <a:spcPct val="100000"/>
              </a:lnSpc>
              <a:spcBef>
                <a:spcPts val="0"/>
              </a:spcBef>
              <a:buClr>
                <a:srgbClr val="00B2C9"/>
              </a:buClr>
              <a:buSzPct val="120000"/>
            </a:pPr>
            <a:endParaRPr lang="en-US" dirty="0">
              <a:solidFill>
                <a:srgbClr val="000000"/>
              </a:solidFill>
              <a:latin typeface="Source Sans Pro" panose="020B0503030403020204" pitchFamily="34" charset="77"/>
              <a:ea typeface="Open Sans" panose="020B0606030504020204" pitchFamily="34" charset="0"/>
              <a:cs typeface="Open Sans" panose="020B0606030504020204" pitchFamily="34" charset="0"/>
            </a:endParaRPr>
          </a:p>
        </p:txBody>
      </p:sp>
      <p:pic>
        <p:nvPicPr>
          <p:cNvPr id="48" name="Grafik 47">
            <a:extLst>
              <a:ext uri="{FF2B5EF4-FFF2-40B4-BE49-F238E27FC236}">
                <a16:creationId xmlns:a16="http://schemas.microsoft.com/office/drawing/2014/main" id="{B6A5B4D4-B35C-4430-8D63-1AB3E61367E4}"/>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p:blipFill>
        <p:spPr>
          <a:xfrm>
            <a:off x="7332095" y="3042745"/>
            <a:ext cx="804545" cy="900000"/>
          </a:xfrm>
          <a:prstGeom prst="rect">
            <a:avLst/>
          </a:prstGeom>
        </p:spPr>
      </p:pic>
      <p:sp>
        <p:nvSpPr>
          <p:cNvPr id="50" name="Text Placeholder 12">
            <a:extLst>
              <a:ext uri="{FF2B5EF4-FFF2-40B4-BE49-F238E27FC236}">
                <a16:creationId xmlns:a16="http://schemas.microsoft.com/office/drawing/2014/main" id="{AC326293-758F-B3BC-6D65-7666E2C77EE1}"/>
              </a:ext>
            </a:extLst>
          </p:cNvPr>
          <p:cNvSpPr txBox="1">
            <a:spLocks/>
          </p:cNvSpPr>
          <p:nvPr/>
        </p:nvSpPr>
        <p:spPr>
          <a:xfrm>
            <a:off x="9204938" y="4205145"/>
            <a:ext cx="1554523" cy="378541"/>
          </a:xfrm>
          <a:prstGeom prst="rect">
            <a:avLst/>
          </a:prstGeom>
        </p:spPr>
        <p:txBody>
          <a:bodyPr vert="horz" lIns="0" tIns="0" rIns="0" bIns="0" rtlCol="0">
            <a:noAutofit/>
          </a:bodyPr>
          <a:lstStyle>
            <a:lvl1pPr marL="0" indent="0" algn="l" defTabSz="914400" rtl="0" eaLnBrk="1" latinLnBrk="0" hangingPunct="1">
              <a:lnSpc>
                <a:spcPct val="120000"/>
              </a:lnSpc>
              <a:spcBef>
                <a:spcPts val="1000"/>
              </a:spcBef>
              <a:buFont typeface="Arial" panose="020B0604020202020204" pitchFamily="34" charset="0"/>
              <a:buNone/>
              <a:defRPr sz="1200" b="0" kern="1200">
                <a:solidFill>
                  <a:schemeClr val="bg1"/>
                </a:solidFill>
                <a:latin typeface="+mn-lt"/>
                <a:ea typeface="+mn-ea"/>
                <a:cs typeface="+mn-cs"/>
              </a:defRPr>
            </a:lvl1pPr>
            <a:lvl2pPr marL="4572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3pPr>
            <a:lvl4pPr marL="13716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buClr>
                <a:srgbClr val="00B2C9"/>
              </a:buClr>
              <a:buSzPct val="120000"/>
            </a:pPr>
            <a:r>
              <a:rPr lang="de-DE" b="1" dirty="0">
                <a:solidFill>
                  <a:srgbClr val="000000"/>
                </a:solidFill>
                <a:latin typeface="Source Sans Pro" panose="020B0503030403020204" pitchFamily="34" charset="77"/>
                <a:ea typeface="Open Sans" panose="020B0606030504020204" pitchFamily="34" charset="0"/>
                <a:cs typeface="Open Sans" panose="020B0606030504020204" pitchFamily="34" charset="0"/>
              </a:rPr>
              <a:t>Schon wieder was dazugelernt</a:t>
            </a:r>
          </a:p>
        </p:txBody>
      </p:sp>
      <p:sp>
        <p:nvSpPr>
          <p:cNvPr id="51" name="Text Placeholder 12">
            <a:extLst>
              <a:ext uri="{FF2B5EF4-FFF2-40B4-BE49-F238E27FC236}">
                <a16:creationId xmlns:a16="http://schemas.microsoft.com/office/drawing/2014/main" id="{A1AAA251-55F1-4345-AF3C-96D4E484416C}"/>
              </a:ext>
            </a:extLst>
          </p:cNvPr>
          <p:cNvSpPr txBox="1">
            <a:spLocks/>
          </p:cNvSpPr>
          <p:nvPr/>
        </p:nvSpPr>
        <p:spPr>
          <a:xfrm>
            <a:off x="2339416" y="4203782"/>
            <a:ext cx="1803041" cy="512766"/>
          </a:xfrm>
          <a:prstGeom prst="rect">
            <a:avLst/>
          </a:prstGeom>
        </p:spPr>
        <p:txBody>
          <a:bodyPr vert="horz" lIns="0" tIns="0" rIns="0" bIns="0" rtlCol="0">
            <a:noAutofit/>
          </a:bodyPr>
          <a:lstStyle>
            <a:lvl1pPr marL="0" indent="0" algn="l" defTabSz="914400" rtl="0" eaLnBrk="1" latinLnBrk="0" hangingPunct="1">
              <a:lnSpc>
                <a:spcPct val="120000"/>
              </a:lnSpc>
              <a:spcBef>
                <a:spcPts val="1000"/>
              </a:spcBef>
              <a:buFont typeface="Arial" panose="020B0604020202020204" pitchFamily="34" charset="0"/>
              <a:buNone/>
              <a:defRPr sz="1200" b="0" kern="1200">
                <a:solidFill>
                  <a:schemeClr val="bg1"/>
                </a:solidFill>
                <a:latin typeface="+mn-lt"/>
                <a:ea typeface="+mn-ea"/>
                <a:cs typeface="+mn-cs"/>
              </a:defRPr>
            </a:lvl1pPr>
            <a:lvl2pPr marL="4572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3pPr>
            <a:lvl4pPr marL="13716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buClr>
                <a:srgbClr val="00B2C9"/>
              </a:buClr>
              <a:buSzPct val="120000"/>
            </a:pPr>
            <a:r>
              <a:rPr lang="de-DE" b="1" dirty="0">
                <a:solidFill>
                  <a:srgbClr val="000000"/>
                </a:solidFill>
                <a:latin typeface="Source Sans Pro" panose="020B0503030403020204" pitchFamily="34" charset="77"/>
                <a:ea typeface="Open Sans" panose="020B0606030504020204" pitchFamily="34" charset="0"/>
                <a:cs typeface="Open Sans" panose="020B0606030504020204" pitchFamily="34" charset="0"/>
              </a:rPr>
              <a:t>Individuelle Fragen</a:t>
            </a:r>
          </a:p>
        </p:txBody>
      </p:sp>
      <p:pic>
        <p:nvPicPr>
          <p:cNvPr id="64" name="Grafik 63">
            <a:extLst>
              <a:ext uri="{FF2B5EF4-FFF2-40B4-BE49-F238E27FC236}">
                <a16:creationId xmlns:a16="http://schemas.microsoft.com/office/drawing/2014/main" id="{AE6A4A30-EADC-3C76-EF90-67547E7F99FE}"/>
              </a:ext>
            </a:extLst>
          </p:cNvPr>
          <p:cNvPicPr>
            <a:picLocks noChangeAspect="1"/>
          </p:cNvPicPr>
          <p:nvPr/>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p:blipFill>
        <p:spPr>
          <a:xfrm>
            <a:off x="5043978" y="3042745"/>
            <a:ext cx="907144" cy="900000"/>
          </a:xfrm>
          <a:prstGeom prst="rect">
            <a:avLst/>
          </a:prstGeom>
        </p:spPr>
      </p:pic>
      <p:pic>
        <p:nvPicPr>
          <p:cNvPr id="4" name="Grafik 3">
            <a:extLst>
              <a:ext uri="{FF2B5EF4-FFF2-40B4-BE49-F238E27FC236}">
                <a16:creationId xmlns:a16="http://schemas.microsoft.com/office/drawing/2014/main" id="{967DDB0F-771C-6CEA-F0D3-33E0643D7EE7}"/>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a:off x="2706826" y="3094798"/>
            <a:ext cx="900000" cy="900000"/>
          </a:xfrm>
          <a:prstGeom prst="rect">
            <a:avLst/>
          </a:prstGeom>
        </p:spPr>
      </p:pic>
      <p:pic>
        <p:nvPicPr>
          <p:cNvPr id="8" name="Grafik 7">
            <a:extLst>
              <a:ext uri="{FF2B5EF4-FFF2-40B4-BE49-F238E27FC236}">
                <a16:creationId xmlns:a16="http://schemas.microsoft.com/office/drawing/2014/main" id="{58A47D37-B47B-EE0F-0896-13E67CC54F11}"/>
              </a:ext>
            </a:extLst>
          </p:cNvPr>
          <p:cNvPicPr preferRelativeResize="0">
            <a:picLocks noChangeAspect="1"/>
          </p:cNvPicPr>
          <p:nvPr/>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p:blipFill>
        <p:spPr>
          <a:xfrm>
            <a:off x="9402415" y="2959948"/>
            <a:ext cx="1065593" cy="1065593"/>
          </a:xfrm>
          <a:prstGeom prst="rect">
            <a:avLst/>
          </a:prstGeom>
        </p:spPr>
      </p:pic>
      <p:sp>
        <p:nvSpPr>
          <p:cNvPr id="7" name="Foliennummernplatzhalter 6">
            <a:extLst>
              <a:ext uri="{FF2B5EF4-FFF2-40B4-BE49-F238E27FC236}">
                <a16:creationId xmlns:a16="http://schemas.microsoft.com/office/drawing/2014/main" id="{744BE659-272F-4CE5-3D9E-EAF78C9EF984}"/>
              </a:ext>
            </a:extLst>
          </p:cNvPr>
          <p:cNvSpPr>
            <a:spLocks noGrp="1"/>
          </p:cNvSpPr>
          <p:nvPr>
            <p:ph type="sldNum" sz="quarter" idx="16"/>
          </p:nvPr>
        </p:nvSpPr>
        <p:spPr/>
        <p:txBody>
          <a:bodyPr/>
          <a:lstStyle/>
          <a:p>
            <a:r>
              <a:rPr lang="de-DE" dirty="0"/>
              <a:t>Folie </a:t>
            </a:r>
            <a:fld id="{60BB86F7-4462-48C5-9229-2B850C4876FF}" type="slidenum">
              <a:rPr lang="de-DE" smtClean="0"/>
              <a:pPr/>
              <a:t>3</a:t>
            </a:fld>
            <a:r>
              <a:rPr lang="de-DE" dirty="0"/>
              <a:t> von 33</a:t>
            </a:r>
          </a:p>
        </p:txBody>
      </p:sp>
    </p:spTree>
    <p:extLst>
      <p:ext uri="{BB962C8B-B14F-4D97-AF65-F5344CB8AC3E}">
        <p14:creationId xmlns:p14="http://schemas.microsoft.com/office/powerpoint/2010/main" val="1989887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Lösung zu Übungsaufgabe 3</a:t>
            </a:r>
          </a:p>
        </p:txBody>
      </p:sp>
      <p:sp>
        <p:nvSpPr>
          <p:cNvPr id="2" name="Inhaltsplatzhalter 1">
            <a:extLst>
              <a:ext uri="{FF2B5EF4-FFF2-40B4-BE49-F238E27FC236}">
                <a16:creationId xmlns:a16="http://schemas.microsoft.com/office/drawing/2014/main" id="{E7635186-88B7-7490-98E2-22B25DF193C2}"/>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3" name="Foliennummernplatzhalter 2">
            <a:extLst>
              <a:ext uri="{FF2B5EF4-FFF2-40B4-BE49-F238E27FC236}">
                <a16:creationId xmlns:a16="http://schemas.microsoft.com/office/drawing/2014/main" id="{5D3285AC-0159-81D5-5EA1-002D5FEBD9AA}"/>
              </a:ext>
            </a:extLst>
          </p:cNvPr>
          <p:cNvSpPr>
            <a:spLocks noGrp="1"/>
          </p:cNvSpPr>
          <p:nvPr>
            <p:ph type="sldNum" sz="quarter" idx="16"/>
          </p:nvPr>
        </p:nvSpPr>
        <p:spPr/>
        <p:txBody>
          <a:bodyPr/>
          <a:lstStyle/>
          <a:p>
            <a:r>
              <a:rPr lang="de-DE" dirty="0"/>
              <a:t>Folie </a:t>
            </a:r>
            <a:fld id="{60BB86F7-4462-48C5-9229-2B850C4876FF}" type="slidenum">
              <a:rPr lang="de-DE" smtClean="0"/>
              <a:pPr/>
              <a:t>30</a:t>
            </a:fld>
            <a:r>
              <a:rPr lang="de-DE" dirty="0"/>
              <a:t> von 33</a:t>
            </a:r>
          </a:p>
        </p:txBody>
      </p:sp>
      <p:sp>
        <p:nvSpPr>
          <p:cNvPr id="8" name="Inhaltsplatzhalter 4">
            <a:extLst>
              <a:ext uri="{FF2B5EF4-FFF2-40B4-BE49-F238E27FC236}">
                <a16:creationId xmlns:a16="http://schemas.microsoft.com/office/drawing/2014/main" id="{CF05B5FA-266B-B12E-E784-6C667A2D2535}"/>
              </a:ext>
            </a:extLst>
          </p:cNvPr>
          <p:cNvSpPr txBox="1">
            <a:spLocks/>
          </p:cNvSpPr>
          <p:nvPr/>
        </p:nvSpPr>
        <p:spPr>
          <a:xfrm>
            <a:off x="838200" y="1825625"/>
            <a:ext cx="950300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B2C9"/>
              </a:buClr>
              <a:buFont typeface="Arial" panose="020B0604020202020204" pitchFamily="34" charset="0"/>
              <a:buChar char="•"/>
              <a:defRPr lang="de-DE" sz="2400" b="0" i="0" kern="1200" dirty="0" smtClean="0">
                <a:solidFill>
                  <a:srgbClr val="7F7F7F"/>
                </a:solidFill>
                <a:latin typeface="Source Sans Pro" panose="020B0503030403020204" pitchFamily="34" charset="77"/>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Clr>
                <a:srgbClr val="00B2C9"/>
              </a:buClr>
              <a:buFont typeface="Arial" panose="020B0604020202020204" pitchFamily="34" charset="0"/>
              <a:buChar char="•"/>
              <a:defRPr sz="2000" kern="1200">
                <a:solidFill>
                  <a:srgbClr val="7F7F7F"/>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Clr>
                <a:srgbClr val="00B2C9"/>
              </a:buClr>
              <a:buFont typeface="Arial" panose="020B0604020202020204" pitchFamily="34" charset="0"/>
              <a:buChar char="•"/>
              <a:defRPr sz="2000" kern="1200">
                <a:solidFill>
                  <a:srgbClr val="7F7F7F"/>
                </a:solidFill>
                <a:latin typeface="+mn-lt"/>
                <a:ea typeface="+mn-ea"/>
                <a:cs typeface="+mn-cs"/>
              </a:defRPr>
            </a:lvl3pPr>
            <a:lvl4pPr marL="1600200" indent="-228600" algn="l" defTabSz="914400" rtl="0" eaLnBrk="1" latinLnBrk="0" hangingPunct="1">
              <a:lnSpc>
                <a:spcPct val="90000"/>
              </a:lnSpc>
              <a:spcBef>
                <a:spcPts val="500"/>
              </a:spcBef>
              <a:buClr>
                <a:srgbClr val="00B2C9"/>
              </a:buClr>
              <a:buFont typeface="Arial" panose="020B0604020202020204" pitchFamily="34" charset="0"/>
              <a:buChar char="•"/>
              <a:defRPr sz="1800" kern="1200">
                <a:solidFill>
                  <a:srgbClr val="7F7F7F"/>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Clr>
                <a:srgbClr val="00B2C9"/>
              </a:buClr>
              <a:buFont typeface="Arial" panose="020B0604020202020204" pitchFamily="34" charset="0"/>
              <a:buChar char="•"/>
              <a:defRPr sz="1800" kern="1200">
                <a:solidFill>
                  <a:srgbClr val="7F7F7F"/>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DE" dirty="0"/>
          </a:p>
        </p:txBody>
      </p:sp>
      <p:sp>
        <p:nvSpPr>
          <p:cNvPr id="4" name="Textfeld 3">
            <a:extLst>
              <a:ext uri="{FF2B5EF4-FFF2-40B4-BE49-F238E27FC236}">
                <a16:creationId xmlns:a16="http://schemas.microsoft.com/office/drawing/2014/main" id="{FBB5FFA5-E57F-CF82-DB47-979C195790BB}"/>
              </a:ext>
            </a:extLst>
          </p:cNvPr>
          <p:cNvSpPr txBox="1"/>
          <p:nvPr/>
        </p:nvSpPr>
        <p:spPr>
          <a:xfrm>
            <a:off x="948565" y="2158738"/>
            <a:ext cx="10175064" cy="923330"/>
          </a:xfrm>
          <a:prstGeom prst="rect">
            <a:avLst/>
          </a:prstGeom>
          <a:noFill/>
        </p:spPr>
        <p:txBody>
          <a:bodyPr wrap="square" rtlCol="0">
            <a:spAutoFit/>
          </a:bodyPr>
          <a:lstStyle/>
          <a:p>
            <a:r>
              <a:rPr lang="de-DE" sz="1800">
                <a:ea typeface="Cambria Math" panose="02040503050406030204" pitchFamily="18" charset="0"/>
              </a:rPr>
              <a:t>Welche </a:t>
            </a:r>
            <a:r>
              <a:rPr lang="de-DE" sz="1800" dirty="0">
                <a:ea typeface="Cambria Math" panose="02040503050406030204" pitchFamily="18" charset="0"/>
              </a:rPr>
              <a:t>Resonanzfrequenz hat ein Schwingkreis, der aus einer Spule mit 2 </a:t>
            </a:r>
            <a:r>
              <a:rPr lang="de-DE" sz="1800" dirty="0" err="1">
                <a:ea typeface="Cambria Math" panose="02040503050406030204" pitchFamily="18" charset="0"/>
              </a:rPr>
              <a:t>nH</a:t>
            </a:r>
            <a:r>
              <a:rPr lang="de-DE" sz="1800" dirty="0">
                <a:ea typeface="Cambria Math" panose="02040503050406030204" pitchFamily="18" charset="0"/>
              </a:rPr>
              <a:t> und einem Kondensator mit 47 </a:t>
            </a:r>
            <a:r>
              <a:rPr lang="de-DE" sz="1800" dirty="0" err="1">
                <a:ea typeface="Cambria Math" panose="02040503050406030204" pitchFamily="18" charset="0"/>
              </a:rPr>
              <a:t>pF</a:t>
            </a:r>
            <a:r>
              <a:rPr lang="de-DE" sz="1800" dirty="0">
                <a:ea typeface="Cambria Math" panose="02040503050406030204" pitchFamily="18" charset="0"/>
              </a:rPr>
              <a:t> besteht? </a:t>
            </a:r>
            <a:endParaRPr lang="pt-BR" sz="1800" baseline="-25000" dirty="0">
              <a:ea typeface="Cambria Math" panose="02040503050406030204" pitchFamily="18" charset="0"/>
            </a:endParaRPr>
          </a:p>
          <a:p>
            <a:endParaRPr lang="de-DE" dirty="0"/>
          </a:p>
        </p:txBody>
      </p:sp>
      <mc:AlternateContent xmlns:mc="http://schemas.openxmlformats.org/markup-compatibility/2006" xmlns:a14="http://schemas.microsoft.com/office/drawing/2010/main">
        <mc:Choice Requires="a14">
          <p:sp>
            <p:nvSpPr>
              <p:cNvPr id="6" name="TextBox 3">
                <a:extLst>
                  <a:ext uri="{FF2B5EF4-FFF2-40B4-BE49-F238E27FC236}">
                    <a16:creationId xmlns:a16="http://schemas.microsoft.com/office/drawing/2014/main" id="{C6B35172-1B3F-14FA-2445-EA80F95D12F7}"/>
                  </a:ext>
                </a:extLst>
              </p:cNvPr>
              <p:cNvSpPr txBox="1"/>
              <p:nvPr/>
            </p:nvSpPr>
            <p:spPr>
              <a:xfrm>
                <a:off x="1023927" y="3260653"/>
                <a:ext cx="9864031" cy="733919"/>
              </a:xfrm>
              <a:prstGeom prst="rect">
                <a:avLst/>
              </a:prstGeom>
              <a:noFill/>
            </p:spPr>
            <p:txBody>
              <a:bodyPr wrap="square" lIns="0" tIns="0" rIns="0" bIns="0" rtlCol="0">
                <a:spAutoFit/>
              </a:bodyPr>
              <a:lstStyle/>
              <a:p>
                <a14:m>
                  <m:oMath xmlns:m="http://schemas.openxmlformats.org/officeDocument/2006/math">
                    <m:r>
                      <a:rPr lang="de-DE" sz="3200" b="1" i="1" smtClean="0">
                        <a:solidFill>
                          <a:srgbClr val="FF0000"/>
                        </a:solidFill>
                        <a:latin typeface="Cambria Math"/>
                      </a:rPr>
                      <m:t>𝒇</m:t>
                    </m:r>
                    <m:r>
                      <a:rPr lang="de-DE" sz="3200" b="1" i="1" baseline="-25000">
                        <a:solidFill>
                          <a:srgbClr val="FF0000"/>
                        </a:solidFill>
                        <a:latin typeface="Cambria Math"/>
                      </a:rPr>
                      <m:t>𝟎</m:t>
                    </m:r>
                    <m:r>
                      <a:rPr lang="de-DE" sz="3200" b="1" i="1">
                        <a:solidFill>
                          <a:srgbClr val="FF0000"/>
                        </a:solidFill>
                        <a:latin typeface="Cambria Math"/>
                      </a:rPr>
                      <m:t>= </m:t>
                    </m:r>
                    <m:f>
                      <m:fPr>
                        <m:ctrlPr>
                          <a:rPr lang="de-DE" sz="3200" b="1" i="1" dirty="0">
                            <a:solidFill>
                              <a:srgbClr val="FF0000"/>
                            </a:solidFill>
                            <a:latin typeface="Cambria Math" panose="02040503050406030204" pitchFamily="18" charset="0"/>
                          </a:rPr>
                        </m:ctrlPr>
                      </m:fPr>
                      <m:num>
                        <m:r>
                          <a:rPr lang="de-DE" sz="3200" b="1" i="1" dirty="0">
                            <a:solidFill>
                              <a:srgbClr val="FF0000"/>
                            </a:solidFill>
                            <a:latin typeface="Cambria Math"/>
                          </a:rPr>
                          <m:t>𝟏</m:t>
                        </m:r>
                      </m:num>
                      <m:den>
                        <m:r>
                          <a:rPr lang="de-DE" sz="3200" b="1" i="1" dirty="0">
                            <a:solidFill>
                              <a:srgbClr val="FF0000"/>
                            </a:solidFill>
                            <a:latin typeface="Cambria Math"/>
                          </a:rPr>
                          <m:t>𝟐</m:t>
                        </m:r>
                        <m:r>
                          <a:rPr lang="de-DE" sz="3200" b="1" i="1" dirty="0">
                            <a:solidFill>
                              <a:srgbClr val="FF0000"/>
                            </a:solidFill>
                            <a:latin typeface="Cambria Math"/>
                          </a:rPr>
                          <m:t> ∙ </m:t>
                        </m:r>
                        <m:r>
                          <a:rPr lang="de-DE" sz="3200" b="1" i="1" dirty="0">
                            <a:solidFill>
                              <a:srgbClr val="FF0000"/>
                            </a:solidFill>
                            <a:latin typeface="Cambria Math"/>
                            <a:ea typeface="Cambria Math"/>
                          </a:rPr>
                          <m:t>𝝅</m:t>
                        </m:r>
                        <m:r>
                          <a:rPr lang="de-DE" sz="3200" b="1" i="1" dirty="0">
                            <a:solidFill>
                              <a:srgbClr val="FF0000"/>
                            </a:solidFill>
                            <a:latin typeface="Cambria Math"/>
                            <a:ea typeface="Cambria Math"/>
                          </a:rPr>
                          <m:t> ∙ </m:t>
                        </m:r>
                        <m:rad>
                          <m:radPr>
                            <m:degHide m:val="on"/>
                            <m:ctrlPr>
                              <a:rPr lang="de-DE" sz="3200" b="1" i="1" dirty="0">
                                <a:solidFill>
                                  <a:srgbClr val="FF0000"/>
                                </a:solidFill>
                                <a:latin typeface="Cambria Math" panose="02040503050406030204" pitchFamily="18" charset="0"/>
                                <a:ea typeface="Cambria Math"/>
                              </a:rPr>
                            </m:ctrlPr>
                          </m:radPr>
                          <m:deg/>
                          <m:e>
                            <m:r>
                              <a:rPr lang="de-DE" sz="3200" b="1" i="1" dirty="0">
                                <a:solidFill>
                                  <a:srgbClr val="FF0000"/>
                                </a:solidFill>
                                <a:latin typeface="Cambria Math"/>
                                <a:ea typeface="Cambria Math"/>
                              </a:rPr>
                              <m:t>𝑳</m:t>
                            </m:r>
                            <m:r>
                              <a:rPr lang="de-DE" sz="3200" b="1" i="1" dirty="0">
                                <a:solidFill>
                                  <a:srgbClr val="FF0000"/>
                                </a:solidFill>
                                <a:latin typeface="Cambria Math"/>
                                <a:ea typeface="Cambria Math"/>
                              </a:rPr>
                              <m:t> ∙</m:t>
                            </m:r>
                            <m:r>
                              <a:rPr lang="de-DE" sz="3200" b="1" i="1" dirty="0">
                                <a:solidFill>
                                  <a:srgbClr val="FF0000"/>
                                </a:solidFill>
                                <a:latin typeface="Cambria Math"/>
                                <a:ea typeface="Cambria Math"/>
                              </a:rPr>
                              <m:t>𝑪</m:t>
                            </m:r>
                          </m:e>
                        </m:rad>
                      </m:den>
                    </m:f>
                  </m:oMath>
                </a14:m>
                <a:r>
                  <a:rPr lang="de-DE" sz="3200" b="1" dirty="0">
                    <a:solidFill>
                      <a:srgbClr val="FF0000"/>
                    </a:solidFill>
                  </a:rPr>
                  <a:t> </a:t>
                </a:r>
                <a14:m>
                  <m:oMath xmlns:m="http://schemas.openxmlformats.org/officeDocument/2006/math">
                    <m:r>
                      <a:rPr lang="de-DE" sz="3200" b="1" i="1">
                        <a:solidFill>
                          <a:srgbClr val="FF0000"/>
                        </a:solidFill>
                        <a:latin typeface="Cambria Math"/>
                      </a:rPr>
                      <m:t>= </m:t>
                    </m:r>
                    <m:f>
                      <m:fPr>
                        <m:ctrlPr>
                          <a:rPr lang="de-DE" sz="3200" b="1" i="1" dirty="0">
                            <a:solidFill>
                              <a:srgbClr val="FF0000"/>
                            </a:solidFill>
                            <a:latin typeface="Cambria Math" panose="02040503050406030204" pitchFamily="18" charset="0"/>
                          </a:rPr>
                        </m:ctrlPr>
                      </m:fPr>
                      <m:num>
                        <m:r>
                          <a:rPr lang="de-DE" sz="3200" b="1" i="1" dirty="0">
                            <a:solidFill>
                              <a:srgbClr val="FF0000"/>
                            </a:solidFill>
                            <a:latin typeface="Cambria Math"/>
                          </a:rPr>
                          <m:t>𝟏</m:t>
                        </m:r>
                      </m:num>
                      <m:den>
                        <m:r>
                          <a:rPr lang="de-DE" sz="3200" b="1" i="1" dirty="0">
                            <a:solidFill>
                              <a:srgbClr val="FF0000"/>
                            </a:solidFill>
                            <a:latin typeface="Cambria Math"/>
                          </a:rPr>
                          <m:t>𝟐</m:t>
                        </m:r>
                        <m:r>
                          <a:rPr lang="de-DE" sz="3200" b="1" i="1" dirty="0">
                            <a:solidFill>
                              <a:srgbClr val="FF0000"/>
                            </a:solidFill>
                            <a:latin typeface="Cambria Math"/>
                          </a:rPr>
                          <m:t> ∙ </m:t>
                        </m:r>
                        <m:r>
                          <a:rPr lang="de-DE" sz="3200" b="1" i="1" dirty="0">
                            <a:solidFill>
                              <a:srgbClr val="FF0000"/>
                            </a:solidFill>
                            <a:latin typeface="Cambria Math"/>
                            <a:ea typeface="Cambria Math"/>
                          </a:rPr>
                          <m:t>𝝅</m:t>
                        </m:r>
                        <m:r>
                          <a:rPr lang="de-DE" sz="3200" b="1" i="1" dirty="0">
                            <a:solidFill>
                              <a:srgbClr val="FF0000"/>
                            </a:solidFill>
                            <a:latin typeface="Cambria Math"/>
                            <a:ea typeface="Cambria Math"/>
                          </a:rPr>
                          <m:t> ∙ </m:t>
                        </m:r>
                        <m:rad>
                          <m:radPr>
                            <m:degHide m:val="on"/>
                            <m:ctrlPr>
                              <a:rPr lang="de-DE" sz="3200" b="1" i="1" dirty="0">
                                <a:solidFill>
                                  <a:srgbClr val="FF0000"/>
                                </a:solidFill>
                                <a:latin typeface="Cambria Math" panose="02040503050406030204" pitchFamily="18" charset="0"/>
                                <a:ea typeface="Cambria Math"/>
                              </a:rPr>
                            </m:ctrlPr>
                          </m:radPr>
                          <m:deg/>
                          <m:e>
                            <m:r>
                              <a:rPr lang="de-DE" sz="3200" b="1" i="1" dirty="0" smtClean="0">
                                <a:solidFill>
                                  <a:srgbClr val="FF0000"/>
                                </a:solidFill>
                                <a:latin typeface="Cambria Math" panose="02040503050406030204" pitchFamily="18" charset="0"/>
                                <a:ea typeface="Cambria Math"/>
                              </a:rPr>
                              <m:t>𝟐</m:t>
                            </m:r>
                            <m:r>
                              <a:rPr lang="de-DE" sz="3200" b="1" i="1" dirty="0">
                                <a:solidFill>
                                  <a:srgbClr val="FF0000"/>
                                </a:solidFill>
                                <a:latin typeface="Cambria Math"/>
                                <a:ea typeface="Cambria Math"/>
                              </a:rPr>
                              <m:t> ∙</m:t>
                            </m:r>
                            <m:r>
                              <a:rPr lang="de-DE" sz="3200" b="1" i="1" dirty="0" smtClean="0">
                                <a:solidFill>
                                  <a:srgbClr val="FF0000"/>
                                </a:solidFill>
                                <a:latin typeface="Cambria Math" panose="02040503050406030204" pitchFamily="18" charset="0"/>
                                <a:ea typeface="Cambria Math"/>
                              </a:rPr>
                              <m:t>𝟏𝟎</m:t>
                            </m:r>
                            <m:r>
                              <a:rPr lang="de-DE" sz="3200" b="1" i="1" baseline="14000" dirty="0" smtClean="0">
                                <a:solidFill>
                                  <a:srgbClr val="FF0000"/>
                                </a:solidFill>
                                <a:latin typeface="Cambria Math" panose="02040503050406030204" pitchFamily="18" charset="0"/>
                                <a:ea typeface="Cambria Math"/>
                              </a:rPr>
                              <m:t>−</m:t>
                            </m:r>
                            <m:r>
                              <a:rPr lang="de-DE" sz="3200" b="1" i="1" baseline="26000" dirty="0" smtClean="0">
                                <a:solidFill>
                                  <a:srgbClr val="FF0000"/>
                                </a:solidFill>
                                <a:latin typeface="Cambria Math" panose="02040503050406030204" pitchFamily="18" charset="0"/>
                                <a:ea typeface="Cambria Math"/>
                              </a:rPr>
                              <m:t>𝟗</m:t>
                            </m:r>
                            <m:r>
                              <a:rPr lang="de-DE" sz="3200" b="1" i="1" baseline="30000" dirty="0" smtClean="0">
                                <a:solidFill>
                                  <a:srgbClr val="FF0000"/>
                                </a:solidFill>
                                <a:latin typeface="Cambria Math" panose="02040503050406030204" pitchFamily="18" charset="0"/>
                                <a:ea typeface="Cambria Math"/>
                              </a:rPr>
                              <m:t> </m:t>
                            </m:r>
                            <m:r>
                              <a:rPr lang="de-DE" sz="3200" b="1" i="1" dirty="0">
                                <a:solidFill>
                                  <a:srgbClr val="FF0000"/>
                                </a:solidFill>
                                <a:latin typeface="Cambria Math"/>
                                <a:ea typeface="Cambria Math"/>
                              </a:rPr>
                              <m:t>∙</m:t>
                            </m:r>
                            <m:r>
                              <a:rPr lang="de-DE" sz="3200" b="1" i="1" dirty="0" smtClean="0">
                                <a:solidFill>
                                  <a:srgbClr val="FF0000"/>
                                </a:solidFill>
                                <a:latin typeface="Cambria Math" panose="02040503050406030204" pitchFamily="18" charset="0"/>
                                <a:ea typeface="Cambria Math"/>
                              </a:rPr>
                              <m:t> </m:t>
                            </m:r>
                            <m:r>
                              <a:rPr lang="de-DE" sz="3200" b="1" i="1" dirty="0" smtClean="0">
                                <a:solidFill>
                                  <a:srgbClr val="FF0000"/>
                                </a:solidFill>
                                <a:latin typeface="Cambria Math" panose="02040503050406030204" pitchFamily="18" charset="0"/>
                                <a:ea typeface="Cambria Math"/>
                              </a:rPr>
                              <m:t>𝟒𝟕</m:t>
                            </m:r>
                            <m:r>
                              <a:rPr lang="de-DE" sz="3200" b="1" i="1" dirty="0" smtClean="0">
                                <a:solidFill>
                                  <a:srgbClr val="FF0000"/>
                                </a:solidFill>
                                <a:latin typeface="Cambria Math" panose="02040503050406030204" pitchFamily="18" charset="0"/>
                                <a:ea typeface="Cambria Math"/>
                              </a:rPr>
                              <m:t> ∙ </m:t>
                            </m:r>
                            <m:r>
                              <a:rPr lang="de-DE" sz="3200" b="1" i="1" dirty="0" smtClean="0">
                                <a:solidFill>
                                  <a:srgbClr val="FF0000"/>
                                </a:solidFill>
                                <a:latin typeface="Cambria Math" panose="02040503050406030204" pitchFamily="18" charset="0"/>
                                <a:ea typeface="Cambria Math"/>
                              </a:rPr>
                              <m:t>𝟏𝟎</m:t>
                            </m:r>
                            <m:r>
                              <a:rPr lang="de-DE" sz="3200" b="1" i="1" baseline="14000" dirty="0" smtClean="0">
                                <a:solidFill>
                                  <a:srgbClr val="FF0000"/>
                                </a:solidFill>
                                <a:latin typeface="Cambria Math" panose="02040503050406030204" pitchFamily="18" charset="0"/>
                                <a:ea typeface="Cambria Math"/>
                              </a:rPr>
                              <m:t>−</m:t>
                            </m:r>
                            <m:r>
                              <a:rPr lang="de-DE" sz="3200" b="1" i="1" baseline="26000" dirty="0" smtClean="0">
                                <a:solidFill>
                                  <a:srgbClr val="FF0000"/>
                                </a:solidFill>
                                <a:latin typeface="Cambria Math" panose="02040503050406030204" pitchFamily="18" charset="0"/>
                                <a:ea typeface="Cambria Math"/>
                              </a:rPr>
                              <m:t>𝟏𝟐</m:t>
                            </m:r>
                          </m:e>
                        </m:rad>
                      </m:den>
                    </m:f>
                  </m:oMath>
                </a14:m>
                <a:r>
                  <a:rPr lang="en-GB" sz="3200" i="1" dirty="0">
                    <a:solidFill>
                      <a:srgbClr val="FF0000"/>
                    </a:solidFill>
                  </a:rPr>
                  <a:t> = 519,11 MHz </a:t>
                </a:r>
              </a:p>
            </p:txBody>
          </p:sp>
        </mc:Choice>
        <mc:Fallback xmlns="">
          <p:sp>
            <p:nvSpPr>
              <p:cNvPr id="6" name="TextBox 3">
                <a:extLst>
                  <a:ext uri="{FF2B5EF4-FFF2-40B4-BE49-F238E27FC236}">
                    <a16:creationId xmlns:a16="http://schemas.microsoft.com/office/drawing/2014/main" id="{C6B35172-1B3F-14FA-2445-EA80F95D12F7}"/>
                  </a:ext>
                </a:extLst>
              </p:cNvPr>
              <p:cNvSpPr txBox="1">
                <a:spLocks noRot="1" noChangeAspect="1" noMove="1" noResize="1" noEditPoints="1" noAdjustHandles="1" noChangeArrowheads="1" noChangeShapeType="1" noTextEdit="1"/>
              </p:cNvSpPr>
              <p:nvPr/>
            </p:nvSpPr>
            <p:spPr>
              <a:xfrm>
                <a:off x="1023927" y="3260653"/>
                <a:ext cx="9864031" cy="733919"/>
              </a:xfrm>
              <a:prstGeom prst="rect">
                <a:avLst/>
              </a:prstGeom>
              <a:blipFill>
                <a:blip r:embed="rId3"/>
                <a:stretch>
                  <a:fillRect l="-62" t="-833" b="-16667"/>
                </a:stretch>
              </a:blipFill>
            </p:spPr>
            <p:txBody>
              <a:bodyPr/>
              <a:lstStyle/>
              <a:p>
                <a:r>
                  <a:rPr lang="de-DE">
                    <a:noFill/>
                  </a:rPr>
                  <a:t> </a:t>
                </a:r>
              </a:p>
            </p:txBody>
          </p:sp>
        </mc:Fallback>
      </mc:AlternateContent>
    </p:spTree>
    <p:extLst>
      <p:ext uri="{BB962C8B-B14F-4D97-AF65-F5344CB8AC3E}">
        <p14:creationId xmlns:p14="http://schemas.microsoft.com/office/powerpoint/2010/main" val="2083464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Schlussbetrachtungen und Ausblick</a:t>
            </a:r>
          </a:p>
        </p:txBody>
      </p:sp>
      <p:sp>
        <p:nvSpPr>
          <p:cNvPr id="14" name="Inhaltsplatzhalter 13">
            <a:extLst>
              <a:ext uri="{FF2B5EF4-FFF2-40B4-BE49-F238E27FC236}">
                <a16:creationId xmlns:a16="http://schemas.microsoft.com/office/drawing/2014/main" id="{E5EF406F-6382-C28E-3DAD-0FC1C89D924A}"/>
              </a:ext>
            </a:extLst>
          </p:cNvPr>
          <p:cNvSpPr>
            <a:spLocks noGrp="1"/>
          </p:cNvSpPr>
          <p:nvPr>
            <p:ph sz="half" idx="1"/>
          </p:nvPr>
        </p:nvSpPr>
        <p:spPr>
          <a:xfrm>
            <a:off x="836762" y="2187574"/>
            <a:ext cx="10729425" cy="3317876"/>
          </a:xfrm>
        </p:spPr>
        <p:txBody>
          <a:bodyPr>
            <a:normAutofit/>
          </a:bodyPr>
          <a:lstStyle/>
          <a:p>
            <a:r>
              <a:rPr lang="de-DE" dirty="0"/>
              <a:t>Wir haben einen Eindruck davon bekommen, wie Bauteile miteinander interagieren.</a:t>
            </a:r>
          </a:p>
          <a:p>
            <a:pPr marL="0" indent="0">
              <a:buNone/>
            </a:pPr>
            <a:endParaRPr lang="de-DE" dirty="0"/>
          </a:p>
          <a:p>
            <a:r>
              <a:rPr lang="de-DE" dirty="0"/>
              <a:t>Die Formelsammlung wird immer dicker …</a:t>
            </a:r>
            <a:br>
              <a:rPr lang="de-DE" dirty="0"/>
            </a:br>
            <a:endParaRPr lang="de-DE" dirty="0"/>
          </a:p>
          <a:p>
            <a:r>
              <a:rPr lang="de-DE" dirty="0"/>
              <a:t>Da wir in der Elektrotechnik wenig sehen können, ist Messtechnik um so wichtiger, diese schauen wir uns als Nächstes an.</a:t>
            </a:r>
          </a:p>
        </p:txBody>
      </p:sp>
      <p:sp>
        <p:nvSpPr>
          <p:cNvPr id="2" name="Inhaltsplatzhalter 1">
            <a:extLst>
              <a:ext uri="{FF2B5EF4-FFF2-40B4-BE49-F238E27FC236}">
                <a16:creationId xmlns:a16="http://schemas.microsoft.com/office/drawing/2014/main" id="{E7635186-88B7-7490-98E2-22B25DF193C2}"/>
              </a:ext>
            </a:extLst>
          </p:cNvPr>
          <p:cNvSpPr>
            <a:spLocks noGrp="1"/>
          </p:cNvSpPr>
          <p:nvPr>
            <p:ph sz="quarter" idx="13"/>
          </p:nvPr>
        </p:nvSpPr>
        <p:spPr/>
        <p:txBody>
          <a:bodyPr>
            <a:normAutofit fontScale="92500" lnSpcReduction="10000"/>
          </a:bodyPr>
          <a:lstStyle/>
          <a:p>
            <a:r>
              <a:rPr lang="de-DE" sz="1400" dirty="0">
                <a:effectLst/>
                <a:latin typeface="Calibri" panose="020F0502020204030204" pitchFamily="34" charset="0"/>
                <a:ea typeface="Calibri" panose="020F0502020204030204" pitchFamily="34" charset="0"/>
                <a:cs typeface="Arial" panose="020B0604020202020204" pitchFamily="34" charset="0"/>
              </a:rPr>
              <a:t>Transistoren, Logikschaltungen und Mikrochips</a:t>
            </a:r>
          </a:p>
        </p:txBody>
      </p:sp>
      <p:sp>
        <p:nvSpPr>
          <p:cNvPr id="3" name="Foliennummernplatzhalter 2">
            <a:extLst>
              <a:ext uri="{FF2B5EF4-FFF2-40B4-BE49-F238E27FC236}">
                <a16:creationId xmlns:a16="http://schemas.microsoft.com/office/drawing/2014/main" id="{AC8A10B2-5851-5806-685A-0283AE059A3E}"/>
              </a:ext>
            </a:extLst>
          </p:cNvPr>
          <p:cNvSpPr>
            <a:spLocks noGrp="1"/>
          </p:cNvSpPr>
          <p:nvPr>
            <p:ph type="sldNum" sz="quarter" idx="16"/>
          </p:nvPr>
        </p:nvSpPr>
        <p:spPr/>
        <p:txBody>
          <a:bodyPr/>
          <a:lstStyle/>
          <a:p>
            <a:r>
              <a:rPr lang="de-DE" dirty="0"/>
              <a:t>Folie </a:t>
            </a:r>
            <a:fld id="{60BB86F7-4462-48C5-9229-2B850C4876FF}" type="slidenum">
              <a:rPr lang="de-DE" smtClean="0"/>
              <a:pPr/>
              <a:t>31</a:t>
            </a:fld>
            <a:r>
              <a:rPr lang="de-DE" dirty="0"/>
              <a:t> von 33</a:t>
            </a:r>
          </a:p>
        </p:txBody>
      </p:sp>
    </p:spTree>
    <p:extLst>
      <p:ext uri="{BB962C8B-B14F-4D97-AF65-F5344CB8AC3E}">
        <p14:creationId xmlns:p14="http://schemas.microsoft.com/office/powerpoint/2010/main" val="1375867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CF71E-FB1E-900F-2DCE-01997094C23A}"/>
              </a:ext>
            </a:extLst>
          </p:cNvPr>
          <p:cNvSpPr>
            <a:spLocks noGrp="1"/>
          </p:cNvSpPr>
          <p:nvPr>
            <p:ph type="ctrTitle"/>
          </p:nvPr>
        </p:nvSpPr>
        <p:spPr/>
        <p:txBody>
          <a:bodyPr/>
          <a:lstStyle/>
          <a:p>
            <a:r>
              <a:rPr lang="de-DE" dirty="0"/>
              <a:t>Ziel erreicht.</a:t>
            </a:r>
          </a:p>
        </p:txBody>
      </p:sp>
      <p:sp>
        <p:nvSpPr>
          <p:cNvPr id="3" name="Untertitel 2">
            <a:extLst>
              <a:ext uri="{FF2B5EF4-FFF2-40B4-BE49-F238E27FC236}">
                <a16:creationId xmlns:a16="http://schemas.microsoft.com/office/drawing/2014/main" id="{04B94AA9-36BC-7516-562E-9F814B3337F0}"/>
              </a:ext>
            </a:extLst>
          </p:cNvPr>
          <p:cNvSpPr>
            <a:spLocks noGrp="1"/>
          </p:cNvSpPr>
          <p:nvPr>
            <p:ph type="subTitle" idx="1"/>
          </p:nvPr>
        </p:nvSpPr>
        <p:spPr/>
        <p:txBody>
          <a:bodyPr/>
          <a:lstStyle/>
          <a:p>
            <a:r>
              <a:rPr lang="de-DE" dirty="0"/>
              <a:t>Danke für die Aufmerksamkeit.</a:t>
            </a:r>
          </a:p>
        </p:txBody>
      </p:sp>
    </p:spTree>
    <p:extLst>
      <p:ext uri="{BB962C8B-B14F-4D97-AF65-F5344CB8AC3E}">
        <p14:creationId xmlns:p14="http://schemas.microsoft.com/office/powerpoint/2010/main" val="3169284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F69CA-A97A-57EE-AF6D-AC94ABEDC4B8}"/>
              </a:ext>
            </a:extLst>
          </p:cNvPr>
          <p:cNvSpPr>
            <a:spLocks noGrp="1"/>
          </p:cNvSpPr>
          <p:nvPr>
            <p:ph type="title"/>
          </p:nvPr>
        </p:nvSpPr>
        <p:spPr/>
        <p:txBody>
          <a:bodyPr/>
          <a:lstStyle/>
          <a:p>
            <a:r>
              <a:rPr lang="de-DE" dirty="0"/>
              <a:t>Bildquellen</a:t>
            </a:r>
          </a:p>
        </p:txBody>
      </p:sp>
      <p:sp>
        <p:nvSpPr>
          <p:cNvPr id="3" name="Inhaltsplatzhalter 2">
            <a:extLst>
              <a:ext uri="{FF2B5EF4-FFF2-40B4-BE49-F238E27FC236}">
                <a16:creationId xmlns:a16="http://schemas.microsoft.com/office/drawing/2014/main" id="{A54DD69A-5D8B-D998-7078-F2306BFE8B5A}"/>
              </a:ext>
            </a:extLst>
          </p:cNvPr>
          <p:cNvSpPr>
            <a:spLocks noGrp="1"/>
          </p:cNvSpPr>
          <p:nvPr>
            <p:ph idx="1"/>
          </p:nvPr>
        </p:nvSpPr>
        <p:spPr/>
        <p:txBody>
          <a:bodyPr>
            <a:normAutofit/>
          </a:bodyPr>
          <a:lstStyle/>
          <a:p>
            <a:pPr marL="0" indent="0">
              <a:buNone/>
            </a:pPr>
            <a:br>
              <a:rPr lang="de-DE" sz="1400" dirty="0">
                <a:latin typeface="Source Sans Pro"/>
                <a:ea typeface="Open Sans"/>
                <a:cs typeface="Open Sans"/>
              </a:rPr>
            </a:br>
            <a:br>
              <a:rPr lang="de-DE" sz="1400" dirty="0">
                <a:latin typeface="Source Sans Pro"/>
                <a:ea typeface="Open Sans"/>
                <a:cs typeface="Open Sans"/>
              </a:rPr>
            </a:br>
            <a:r>
              <a:rPr lang="de-DE" sz="1400" dirty="0">
                <a:latin typeface="Source Sans Pro"/>
                <a:ea typeface="Open Sans"/>
                <a:cs typeface="Open Sans"/>
              </a:rPr>
              <a:t>Folie 2:</a:t>
            </a:r>
            <a:br>
              <a:rPr lang="de-DE" sz="1400" dirty="0">
                <a:latin typeface="Source Sans Pro"/>
                <a:ea typeface="Open Sans"/>
                <a:cs typeface="Open Sans"/>
              </a:rPr>
            </a:br>
            <a:r>
              <a:rPr lang="de-DE" sz="1400" dirty="0">
                <a:hlinkClick r:id="rId2"/>
              </a:rPr>
              <a:t>https://de.m.wikipedia.org/wiki/Datei:Widerstandsw%C3%BCrfel.JPG</a:t>
            </a:r>
            <a:endParaRPr lang="de-DE" sz="1400" dirty="0"/>
          </a:p>
          <a:p>
            <a:pPr marL="0" indent="0">
              <a:buNone/>
            </a:pPr>
            <a:r>
              <a:rPr lang="de-DE" sz="1400" dirty="0"/>
              <a:t>Folien 5 bis 18:</a:t>
            </a:r>
            <a:br>
              <a:rPr lang="de-DE" sz="1400" dirty="0"/>
            </a:br>
            <a:r>
              <a:rPr lang="de-DE" sz="1400" dirty="0"/>
              <a:t>Michael Funke, eigenes Werk</a:t>
            </a:r>
            <a:br>
              <a:rPr lang="de-DE" sz="1400" dirty="0"/>
            </a:br>
            <a:br>
              <a:rPr lang="de-DE" sz="1400" dirty="0"/>
            </a:br>
            <a:r>
              <a:rPr lang="de-DE" sz="1400" dirty="0"/>
              <a:t>Folie 19:</a:t>
            </a:r>
            <a:br>
              <a:rPr lang="de-DE" sz="1400" dirty="0"/>
            </a:br>
            <a:r>
              <a:rPr lang="de-DE" sz="1400" dirty="0">
                <a:hlinkClick r:id="rId3"/>
              </a:rPr>
              <a:t>https://commons.wikimedia.org/w/index.php?curid=12421143</a:t>
            </a:r>
            <a:br>
              <a:rPr lang="de-DE" sz="1400" dirty="0"/>
            </a:br>
            <a:br>
              <a:rPr lang="de-DE" sz="1400" dirty="0"/>
            </a:br>
            <a:r>
              <a:rPr lang="de-DE" sz="1400" dirty="0"/>
              <a:t>Folie 20:</a:t>
            </a:r>
            <a:br>
              <a:rPr lang="de-DE" sz="1400" dirty="0"/>
            </a:br>
            <a:r>
              <a:rPr lang="de-DE" sz="1400" dirty="0">
                <a:hlinkClick r:id="rId4"/>
              </a:rPr>
              <a:t>https://commons.wikimedia.org/wiki/File:Schwingung_ged%C3%A4mpft.svg</a:t>
            </a:r>
            <a:endParaRPr lang="de-DE" sz="1400" dirty="0"/>
          </a:p>
          <a:p>
            <a:pPr marL="0" indent="0">
              <a:buNone/>
            </a:pPr>
            <a:r>
              <a:rPr lang="de-DE" sz="1400" dirty="0"/>
              <a:t>Folien 22 bis 28:</a:t>
            </a:r>
            <a:br>
              <a:rPr lang="de-DE" sz="1400" dirty="0"/>
            </a:br>
            <a:r>
              <a:rPr lang="de-DE" sz="1400" dirty="0"/>
              <a:t>Michael Funke, eigenes Werk</a:t>
            </a:r>
          </a:p>
        </p:txBody>
      </p:sp>
      <p:sp>
        <p:nvSpPr>
          <p:cNvPr id="4" name="Foliennummernplatzhalter 3">
            <a:extLst>
              <a:ext uri="{FF2B5EF4-FFF2-40B4-BE49-F238E27FC236}">
                <a16:creationId xmlns:a16="http://schemas.microsoft.com/office/drawing/2014/main" id="{4FD1EB02-AC94-F071-7C36-91BC31CDA6E4}"/>
              </a:ext>
            </a:extLst>
          </p:cNvPr>
          <p:cNvSpPr>
            <a:spLocks noGrp="1"/>
          </p:cNvSpPr>
          <p:nvPr>
            <p:ph type="sldNum" sz="quarter" idx="16"/>
          </p:nvPr>
        </p:nvSpPr>
        <p:spPr/>
        <p:txBody>
          <a:bodyPr/>
          <a:lstStyle/>
          <a:p>
            <a:r>
              <a:rPr lang="de-DE" dirty="0"/>
              <a:t>Folie </a:t>
            </a:r>
            <a:fld id="{60BB86F7-4462-48C5-9229-2B850C4876FF}" type="slidenum">
              <a:rPr lang="de-DE" smtClean="0"/>
              <a:pPr/>
              <a:t>33</a:t>
            </a:fld>
            <a:r>
              <a:rPr lang="de-DE" dirty="0"/>
              <a:t> von 33</a:t>
            </a:r>
          </a:p>
        </p:txBody>
      </p:sp>
    </p:spTree>
    <p:extLst>
      <p:ext uri="{BB962C8B-B14F-4D97-AF65-F5344CB8AC3E}">
        <p14:creationId xmlns:p14="http://schemas.microsoft.com/office/powerpoint/2010/main" val="280071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8CDA5-8941-1B85-02A2-1A20DFA5C0A1}"/>
              </a:ext>
            </a:extLst>
          </p:cNvPr>
          <p:cNvSpPr>
            <a:spLocks noGrp="1"/>
          </p:cNvSpPr>
          <p:nvPr>
            <p:ph type="title"/>
          </p:nvPr>
        </p:nvSpPr>
        <p:spPr/>
        <p:txBody>
          <a:bodyPr/>
          <a:lstStyle/>
          <a:p>
            <a:r>
              <a:rPr lang="de-DE" dirty="0"/>
              <a:t>Inhaltsverzeichnis</a:t>
            </a:r>
          </a:p>
        </p:txBody>
      </p:sp>
      <p:sp>
        <p:nvSpPr>
          <p:cNvPr id="3" name="Inhaltsplatzhalter 2">
            <a:extLst>
              <a:ext uri="{FF2B5EF4-FFF2-40B4-BE49-F238E27FC236}">
                <a16:creationId xmlns:a16="http://schemas.microsoft.com/office/drawing/2014/main" id="{53166090-920A-CC39-6000-7061B1D64EFF}"/>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4" name="Textplatzhalter 3">
            <a:extLst>
              <a:ext uri="{FF2B5EF4-FFF2-40B4-BE49-F238E27FC236}">
                <a16:creationId xmlns:a16="http://schemas.microsoft.com/office/drawing/2014/main" id="{10CF04C8-93E9-C61D-DCB5-B4F48961CE55}"/>
              </a:ext>
            </a:extLst>
          </p:cNvPr>
          <p:cNvSpPr>
            <a:spLocks noGrp="1"/>
          </p:cNvSpPr>
          <p:nvPr>
            <p:ph type="body" sz="quarter" idx="15"/>
          </p:nvPr>
        </p:nvSpPr>
        <p:spPr>
          <a:xfrm>
            <a:off x="836761" y="3992940"/>
            <a:ext cx="1995133" cy="2160000"/>
          </a:xfrm>
        </p:spPr>
        <p:txBody>
          <a:bodyPr/>
          <a:lstStyle/>
          <a:p>
            <a:r>
              <a:rPr lang="de-DE" dirty="0"/>
              <a:t>Reihenschaltung</a:t>
            </a:r>
          </a:p>
        </p:txBody>
      </p:sp>
      <p:sp>
        <p:nvSpPr>
          <p:cNvPr id="5" name="Textplatzhalter 4">
            <a:extLst>
              <a:ext uri="{FF2B5EF4-FFF2-40B4-BE49-F238E27FC236}">
                <a16:creationId xmlns:a16="http://schemas.microsoft.com/office/drawing/2014/main" id="{C2D3E6A0-336C-5C25-03F5-D5D9E462D2BE}"/>
              </a:ext>
            </a:extLst>
          </p:cNvPr>
          <p:cNvSpPr>
            <a:spLocks noGrp="1"/>
          </p:cNvSpPr>
          <p:nvPr>
            <p:ph type="body" sz="quarter" idx="16"/>
          </p:nvPr>
        </p:nvSpPr>
        <p:spPr>
          <a:xfrm>
            <a:off x="2882462" y="3998342"/>
            <a:ext cx="2244136" cy="2160000"/>
          </a:xfrm>
        </p:spPr>
        <p:txBody>
          <a:bodyPr/>
          <a:lstStyle/>
          <a:p>
            <a:r>
              <a:rPr lang="de-DE" dirty="0"/>
              <a:t>Parallelschaltung</a:t>
            </a:r>
          </a:p>
        </p:txBody>
      </p:sp>
      <p:sp>
        <p:nvSpPr>
          <p:cNvPr id="6" name="Textplatzhalter 5">
            <a:extLst>
              <a:ext uri="{FF2B5EF4-FFF2-40B4-BE49-F238E27FC236}">
                <a16:creationId xmlns:a16="http://schemas.microsoft.com/office/drawing/2014/main" id="{D04599DA-1600-B493-8CDA-B7304F940F8D}"/>
              </a:ext>
            </a:extLst>
          </p:cNvPr>
          <p:cNvSpPr>
            <a:spLocks noGrp="1"/>
          </p:cNvSpPr>
          <p:nvPr>
            <p:ph type="body" sz="quarter" idx="17"/>
          </p:nvPr>
        </p:nvSpPr>
        <p:spPr>
          <a:xfrm>
            <a:off x="5126598" y="3979081"/>
            <a:ext cx="2265307" cy="900000"/>
          </a:xfrm>
        </p:spPr>
        <p:txBody>
          <a:bodyPr/>
          <a:lstStyle/>
          <a:p>
            <a:r>
              <a:rPr lang="de-DE" dirty="0"/>
              <a:t>Gemischte Schaltungen und Schwingkreis</a:t>
            </a:r>
          </a:p>
        </p:txBody>
      </p:sp>
      <p:sp>
        <p:nvSpPr>
          <p:cNvPr id="7" name="Textplatzhalter 6">
            <a:extLst>
              <a:ext uri="{FF2B5EF4-FFF2-40B4-BE49-F238E27FC236}">
                <a16:creationId xmlns:a16="http://schemas.microsoft.com/office/drawing/2014/main" id="{2F3B8F74-7AD5-78A9-BAD7-DCEC21B3B7C1}"/>
              </a:ext>
            </a:extLst>
          </p:cNvPr>
          <p:cNvSpPr>
            <a:spLocks noGrp="1"/>
          </p:cNvSpPr>
          <p:nvPr>
            <p:ph type="body" sz="quarter" idx="18"/>
          </p:nvPr>
        </p:nvSpPr>
        <p:spPr/>
        <p:txBody>
          <a:bodyPr/>
          <a:lstStyle/>
          <a:p>
            <a:r>
              <a:rPr lang="de-DE" dirty="0"/>
              <a:t>Übungen</a:t>
            </a:r>
          </a:p>
        </p:txBody>
      </p:sp>
      <p:sp>
        <p:nvSpPr>
          <p:cNvPr id="8" name="Textplatzhalter 7">
            <a:extLst>
              <a:ext uri="{FF2B5EF4-FFF2-40B4-BE49-F238E27FC236}">
                <a16:creationId xmlns:a16="http://schemas.microsoft.com/office/drawing/2014/main" id="{BD62BCD5-3DA9-41F8-F06B-35DD910E40FD}"/>
              </a:ext>
            </a:extLst>
          </p:cNvPr>
          <p:cNvSpPr>
            <a:spLocks noGrp="1"/>
          </p:cNvSpPr>
          <p:nvPr>
            <p:ph type="body" sz="quarter" idx="19"/>
          </p:nvPr>
        </p:nvSpPr>
        <p:spPr>
          <a:xfrm>
            <a:off x="9358667" y="3992940"/>
            <a:ext cx="2265308" cy="2160000"/>
          </a:xfrm>
        </p:spPr>
        <p:txBody>
          <a:bodyPr/>
          <a:lstStyle/>
          <a:p>
            <a:r>
              <a:rPr lang="de-DE" dirty="0"/>
              <a:t>Schlussbetrachtungen und Ausblick</a:t>
            </a:r>
          </a:p>
        </p:txBody>
      </p:sp>
      <p:pic>
        <p:nvPicPr>
          <p:cNvPr id="15" name="Grafik 14" descr="Auge mit einfarbiger Füllung">
            <a:extLst>
              <a:ext uri="{FF2B5EF4-FFF2-40B4-BE49-F238E27FC236}">
                <a16:creationId xmlns:a16="http://schemas.microsoft.com/office/drawing/2014/main" id="{5145F08C-254F-F139-8DDB-6362FA207BB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2936" y="2252318"/>
            <a:ext cx="1300899" cy="1300899"/>
          </a:xfrm>
          <a:prstGeom prst="rect">
            <a:avLst/>
          </a:prstGeom>
        </p:spPr>
      </p:pic>
      <p:pic>
        <p:nvPicPr>
          <p:cNvPr id="17" name="Grafik 16" descr="Augen mit einfarbiger Füllung">
            <a:extLst>
              <a:ext uri="{FF2B5EF4-FFF2-40B4-BE49-F238E27FC236}">
                <a16:creationId xmlns:a16="http://schemas.microsoft.com/office/drawing/2014/main" id="{A6F36CD1-1B63-41C4-BDB2-605AA93E06E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62282" y="2186329"/>
            <a:ext cx="1458079" cy="1458079"/>
          </a:xfrm>
          <a:prstGeom prst="rect">
            <a:avLst/>
          </a:prstGeom>
        </p:spPr>
      </p:pic>
      <p:pic>
        <p:nvPicPr>
          <p:cNvPr id="21" name="Grafik 20" descr="Tools mit einfarbiger Füllung">
            <a:extLst>
              <a:ext uri="{FF2B5EF4-FFF2-40B4-BE49-F238E27FC236}">
                <a16:creationId xmlns:a16="http://schemas.microsoft.com/office/drawing/2014/main" id="{5BD2C441-711A-042E-FBFB-11C099A2E40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63811" y="2364623"/>
            <a:ext cx="1064377" cy="1064377"/>
          </a:xfrm>
          <a:prstGeom prst="rect">
            <a:avLst/>
          </a:prstGeom>
        </p:spPr>
      </p:pic>
      <p:pic>
        <p:nvPicPr>
          <p:cNvPr id="23" name="Grafik 22" descr="UI UX mit einfarbiger Füllung">
            <a:extLst>
              <a:ext uri="{FF2B5EF4-FFF2-40B4-BE49-F238E27FC236}">
                <a16:creationId xmlns:a16="http://schemas.microsoft.com/office/drawing/2014/main" id="{73B9C6EC-8A04-5227-A32A-7E1293BE0D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761499" y="2376535"/>
            <a:ext cx="1197324" cy="1197324"/>
          </a:xfrm>
          <a:prstGeom prst="rect">
            <a:avLst/>
          </a:prstGeom>
        </p:spPr>
      </p:pic>
      <p:pic>
        <p:nvPicPr>
          <p:cNvPr id="25" name="Grafik 24" descr="Idee mit einfarbiger Füllung">
            <a:extLst>
              <a:ext uri="{FF2B5EF4-FFF2-40B4-BE49-F238E27FC236}">
                <a16:creationId xmlns:a16="http://schemas.microsoft.com/office/drawing/2014/main" id="{88B2750D-5BC9-F55D-9766-F617B5972F4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410054" y="2376535"/>
            <a:ext cx="1148235" cy="1148235"/>
          </a:xfrm>
          <a:prstGeom prst="rect">
            <a:avLst/>
          </a:prstGeom>
        </p:spPr>
      </p:pic>
      <p:sp>
        <p:nvSpPr>
          <p:cNvPr id="11" name="Foliennummernplatzhalter 10">
            <a:extLst>
              <a:ext uri="{FF2B5EF4-FFF2-40B4-BE49-F238E27FC236}">
                <a16:creationId xmlns:a16="http://schemas.microsoft.com/office/drawing/2014/main" id="{4CDFE026-2B28-658C-66A5-90712B2D27CA}"/>
              </a:ext>
            </a:extLst>
          </p:cNvPr>
          <p:cNvSpPr>
            <a:spLocks noGrp="1"/>
          </p:cNvSpPr>
          <p:nvPr>
            <p:ph type="sldNum" sz="quarter" idx="22"/>
          </p:nvPr>
        </p:nvSpPr>
        <p:spPr/>
        <p:txBody>
          <a:bodyPr/>
          <a:lstStyle/>
          <a:p>
            <a:r>
              <a:rPr lang="de-DE" dirty="0"/>
              <a:t>Folie </a:t>
            </a:r>
            <a:fld id="{60BB86F7-4462-48C5-9229-2B850C4876FF}" type="slidenum">
              <a:rPr lang="de-DE" smtClean="0"/>
              <a:pPr/>
              <a:t>4</a:t>
            </a:fld>
            <a:r>
              <a:rPr lang="de-DE" dirty="0"/>
              <a:t> von 33</a:t>
            </a:r>
          </a:p>
        </p:txBody>
      </p:sp>
    </p:spTree>
    <p:extLst>
      <p:ext uri="{BB962C8B-B14F-4D97-AF65-F5344CB8AC3E}">
        <p14:creationId xmlns:p14="http://schemas.microsoft.com/office/powerpoint/2010/main" val="3814033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Stromverteilung in der Reihenschaltung</a:t>
            </a:r>
          </a:p>
        </p:txBody>
      </p:sp>
      <p:sp>
        <p:nvSpPr>
          <p:cNvPr id="14" name="Inhaltsplatzhalter 13">
            <a:extLst>
              <a:ext uri="{FF2B5EF4-FFF2-40B4-BE49-F238E27FC236}">
                <a16:creationId xmlns:a16="http://schemas.microsoft.com/office/drawing/2014/main" id="{E5EF406F-6382-C28E-3DAD-0FC1C89D924A}"/>
              </a:ext>
            </a:extLst>
          </p:cNvPr>
          <p:cNvSpPr>
            <a:spLocks noGrp="1"/>
          </p:cNvSpPr>
          <p:nvPr>
            <p:ph sz="half" idx="1"/>
          </p:nvPr>
        </p:nvSpPr>
        <p:spPr>
          <a:xfrm>
            <a:off x="5213022" y="1999180"/>
            <a:ext cx="5967167" cy="4015121"/>
          </a:xfrm>
        </p:spPr>
        <p:txBody>
          <a:bodyPr>
            <a:normAutofit/>
          </a:bodyPr>
          <a:lstStyle/>
          <a:p>
            <a:pPr marL="0" indent="0">
              <a:lnSpc>
                <a:spcPct val="110000"/>
              </a:lnSpc>
              <a:buNone/>
            </a:pPr>
            <a:br>
              <a:rPr lang="de-DE" dirty="0"/>
            </a:br>
            <a:r>
              <a:rPr lang="de-DE" dirty="0"/>
              <a:t>Es spielt keine Rolle, um welche Art von Bauteil (B) es sich handelt.</a:t>
            </a:r>
            <a:br>
              <a:rPr lang="de-DE" dirty="0"/>
            </a:br>
            <a:br>
              <a:rPr lang="de-DE" dirty="0"/>
            </a:br>
            <a:r>
              <a:rPr lang="de-DE" dirty="0"/>
              <a:t>Der Strom (</a:t>
            </a:r>
            <a:r>
              <a:rPr lang="de-DE" dirty="0">
                <a:solidFill>
                  <a:srgbClr val="FF0000"/>
                </a:solidFill>
              </a:rPr>
              <a:t>I</a:t>
            </a:r>
            <a:r>
              <a:rPr lang="de-DE" dirty="0"/>
              <a:t>) wird durch die Spannung (U) und den Gesamtwiderstand bestimmt und ist überall gleich groß.</a:t>
            </a:r>
            <a:r>
              <a:rPr lang="de-DE" b="1" dirty="0"/>
              <a:t> </a:t>
            </a:r>
          </a:p>
          <a:p>
            <a:pPr marL="0" indent="0">
              <a:lnSpc>
                <a:spcPct val="110000"/>
              </a:lnSpc>
              <a:buNone/>
            </a:pPr>
            <a:endParaRPr lang="de-DE" dirty="0"/>
          </a:p>
          <a:p>
            <a:pPr marL="0" indent="0">
              <a:lnSpc>
                <a:spcPct val="110000"/>
              </a:lnSpc>
              <a:buNone/>
            </a:pPr>
            <a:endParaRPr lang="de-DE" dirty="0"/>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 Reihenschaltung</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5</a:t>
            </a:fld>
            <a:r>
              <a:rPr lang="de-DE" dirty="0"/>
              <a:t> von 33</a:t>
            </a:r>
          </a:p>
        </p:txBody>
      </p:sp>
      <p:sp>
        <p:nvSpPr>
          <p:cNvPr id="4" name="Rechteck 3">
            <a:extLst>
              <a:ext uri="{FF2B5EF4-FFF2-40B4-BE49-F238E27FC236}">
                <a16:creationId xmlns:a16="http://schemas.microsoft.com/office/drawing/2014/main" id="{46BDB92C-41D7-8837-2722-745B4D21C796}"/>
              </a:ext>
            </a:extLst>
          </p:cNvPr>
          <p:cNvSpPr/>
          <p:nvPr/>
        </p:nvSpPr>
        <p:spPr>
          <a:xfrm>
            <a:off x="2057400" y="2908730"/>
            <a:ext cx="604520" cy="900000"/>
          </a:xfrm>
          <a:prstGeom prst="rect">
            <a:avLst/>
          </a:prstGeom>
          <a:no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7" name="Gerader Verbinder 6">
            <a:extLst>
              <a:ext uri="{FF2B5EF4-FFF2-40B4-BE49-F238E27FC236}">
                <a16:creationId xmlns:a16="http://schemas.microsoft.com/office/drawing/2014/main" id="{E0AC2AD7-2D13-A9A0-8F6D-877A14204649}"/>
              </a:ext>
            </a:extLst>
          </p:cNvPr>
          <p:cNvCxnSpPr>
            <a:cxnSpLocks/>
            <a:stCxn id="4" idx="0"/>
          </p:cNvCxnSpPr>
          <p:nvPr/>
        </p:nvCxnSpPr>
        <p:spPr>
          <a:xfrm flipV="1">
            <a:off x="2359660" y="2448560"/>
            <a:ext cx="0" cy="46017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hteck 7">
            <a:extLst>
              <a:ext uri="{FF2B5EF4-FFF2-40B4-BE49-F238E27FC236}">
                <a16:creationId xmlns:a16="http://schemas.microsoft.com/office/drawing/2014/main" id="{C3C99C65-8915-2AE4-1C1C-59CAC4B06D17}"/>
              </a:ext>
            </a:extLst>
          </p:cNvPr>
          <p:cNvSpPr/>
          <p:nvPr/>
        </p:nvSpPr>
        <p:spPr>
          <a:xfrm>
            <a:off x="2057400" y="4178730"/>
            <a:ext cx="604520" cy="900000"/>
          </a:xfrm>
          <a:prstGeom prst="rect">
            <a:avLst/>
          </a:prstGeom>
          <a:no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9" name="Gerader Verbinder 8">
            <a:extLst>
              <a:ext uri="{FF2B5EF4-FFF2-40B4-BE49-F238E27FC236}">
                <a16:creationId xmlns:a16="http://schemas.microsoft.com/office/drawing/2014/main" id="{59C814AF-9C4B-E79B-1336-19E12D31041C}"/>
              </a:ext>
            </a:extLst>
          </p:cNvPr>
          <p:cNvCxnSpPr>
            <a:cxnSpLocks/>
            <a:stCxn id="8" idx="0"/>
            <a:endCxn id="4" idx="2"/>
          </p:cNvCxnSpPr>
          <p:nvPr/>
        </p:nvCxnSpPr>
        <p:spPr>
          <a:xfrm flipV="1">
            <a:off x="2359660" y="3808730"/>
            <a:ext cx="0" cy="37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r Verbinder 9">
            <a:extLst>
              <a:ext uri="{FF2B5EF4-FFF2-40B4-BE49-F238E27FC236}">
                <a16:creationId xmlns:a16="http://schemas.microsoft.com/office/drawing/2014/main" id="{E3622AF0-038E-4F73-02C8-E84DE89E8E38}"/>
              </a:ext>
            </a:extLst>
          </p:cNvPr>
          <p:cNvCxnSpPr>
            <a:cxnSpLocks/>
          </p:cNvCxnSpPr>
          <p:nvPr/>
        </p:nvCxnSpPr>
        <p:spPr>
          <a:xfrm flipV="1">
            <a:off x="2359660" y="5078730"/>
            <a:ext cx="0" cy="49022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419FF18C-DBBD-F107-66BA-F856B6E625D5}"/>
              </a:ext>
            </a:extLst>
          </p:cNvPr>
          <p:cNvCxnSpPr>
            <a:cxnSpLocks/>
          </p:cNvCxnSpPr>
          <p:nvPr/>
        </p:nvCxnSpPr>
        <p:spPr>
          <a:xfrm flipH="1">
            <a:off x="1252220" y="2466436"/>
            <a:ext cx="1107440" cy="0"/>
          </a:xfrm>
          <a:prstGeom prst="line">
            <a:avLst/>
          </a:prstGeom>
          <a:ln w="41275">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3" name="Gerader Verbinder 12">
            <a:extLst>
              <a:ext uri="{FF2B5EF4-FFF2-40B4-BE49-F238E27FC236}">
                <a16:creationId xmlns:a16="http://schemas.microsoft.com/office/drawing/2014/main" id="{C63D144F-1054-4294-C9CE-F498ECDCCFB6}"/>
              </a:ext>
            </a:extLst>
          </p:cNvPr>
          <p:cNvCxnSpPr>
            <a:cxnSpLocks/>
          </p:cNvCxnSpPr>
          <p:nvPr/>
        </p:nvCxnSpPr>
        <p:spPr>
          <a:xfrm flipH="1">
            <a:off x="1252220" y="5548425"/>
            <a:ext cx="1107440"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B4528ACD-55B1-942F-F54A-D45740EE4E14}"/>
              </a:ext>
            </a:extLst>
          </p:cNvPr>
          <p:cNvCxnSpPr>
            <a:cxnSpLocks/>
          </p:cNvCxnSpPr>
          <p:nvPr/>
        </p:nvCxnSpPr>
        <p:spPr>
          <a:xfrm flipV="1">
            <a:off x="1252220" y="2466436"/>
            <a:ext cx="0" cy="119116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8327FB7B-E146-3C40-D211-C27D3FC395D0}"/>
              </a:ext>
            </a:extLst>
          </p:cNvPr>
          <p:cNvCxnSpPr>
            <a:cxnSpLocks/>
          </p:cNvCxnSpPr>
          <p:nvPr/>
        </p:nvCxnSpPr>
        <p:spPr>
          <a:xfrm flipV="1">
            <a:off x="1252220" y="4315485"/>
            <a:ext cx="0" cy="1191164"/>
          </a:xfrm>
          <a:prstGeom prst="line">
            <a:avLst/>
          </a:prstGeom>
          <a:ln w="41275">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a16="http://schemas.microsoft.com/office/drawing/2014/main" id="{16365FA3-42DC-62B1-CBEC-0022EFE2B171}"/>
              </a:ext>
            </a:extLst>
          </p:cNvPr>
          <p:cNvSpPr txBox="1"/>
          <p:nvPr/>
        </p:nvSpPr>
        <p:spPr>
          <a:xfrm>
            <a:off x="1070752" y="3726926"/>
            <a:ext cx="609597" cy="461665"/>
          </a:xfrm>
          <a:prstGeom prst="rect">
            <a:avLst/>
          </a:prstGeom>
          <a:noFill/>
        </p:spPr>
        <p:txBody>
          <a:bodyPr wrap="square" rtlCol="0">
            <a:spAutoFit/>
          </a:bodyPr>
          <a:lstStyle/>
          <a:p>
            <a:r>
              <a:rPr lang="de-DE" sz="2400" dirty="0"/>
              <a:t>U</a:t>
            </a:r>
            <a:endParaRPr lang="de-DE" sz="2400" baseline="-25000" dirty="0"/>
          </a:p>
        </p:txBody>
      </p:sp>
      <p:sp>
        <p:nvSpPr>
          <p:cNvPr id="24" name="Textfeld 23">
            <a:extLst>
              <a:ext uri="{FF2B5EF4-FFF2-40B4-BE49-F238E27FC236}">
                <a16:creationId xmlns:a16="http://schemas.microsoft.com/office/drawing/2014/main" id="{C8555DB8-EC2E-BF46-C91D-5945FC5DF475}"/>
              </a:ext>
            </a:extLst>
          </p:cNvPr>
          <p:cNvSpPr txBox="1"/>
          <p:nvPr/>
        </p:nvSpPr>
        <p:spPr>
          <a:xfrm>
            <a:off x="1623085" y="3138482"/>
            <a:ext cx="609597" cy="461665"/>
          </a:xfrm>
          <a:prstGeom prst="rect">
            <a:avLst/>
          </a:prstGeom>
          <a:noFill/>
        </p:spPr>
        <p:txBody>
          <a:bodyPr wrap="square" rtlCol="0">
            <a:spAutoFit/>
          </a:bodyPr>
          <a:lstStyle/>
          <a:p>
            <a:r>
              <a:rPr lang="de-DE" sz="2400" dirty="0"/>
              <a:t>B</a:t>
            </a:r>
            <a:r>
              <a:rPr lang="de-DE" sz="2400" baseline="-25000" dirty="0"/>
              <a:t>1</a:t>
            </a:r>
          </a:p>
        </p:txBody>
      </p:sp>
      <p:sp>
        <p:nvSpPr>
          <p:cNvPr id="25" name="Textfeld 24">
            <a:extLst>
              <a:ext uri="{FF2B5EF4-FFF2-40B4-BE49-F238E27FC236}">
                <a16:creationId xmlns:a16="http://schemas.microsoft.com/office/drawing/2014/main" id="{98AFEDC7-9A69-C2D5-339F-B5570687FA6E}"/>
              </a:ext>
            </a:extLst>
          </p:cNvPr>
          <p:cNvSpPr txBox="1"/>
          <p:nvPr/>
        </p:nvSpPr>
        <p:spPr>
          <a:xfrm>
            <a:off x="1623084" y="4346816"/>
            <a:ext cx="609597" cy="461665"/>
          </a:xfrm>
          <a:prstGeom prst="rect">
            <a:avLst/>
          </a:prstGeom>
          <a:noFill/>
        </p:spPr>
        <p:txBody>
          <a:bodyPr wrap="square" rtlCol="0">
            <a:spAutoFit/>
          </a:bodyPr>
          <a:lstStyle/>
          <a:p>
            <a:r>
              <a:rPr lang="de-DE" sz="2400" dirty="0"/>
              <a:t>B</a:t>
            </a:r>
            <a:r>
              <a:rPr lang="de-DE" sz="2400" baseline="-25000" dirty="0"/>
              <a:t>2</a:t>
            </a:r>
          </a:p>
        </p:txBody>
      </p:sp>
      <p:sp>
        <p:nvSpPr>
          <p:cNvPr id="26" name="Ellipse 25">
            <a:extLst>
              <a:ext uri="{FF2B5EF4-FFF2-40B4-BE49-F238E27FC236}">
                <a16:creationId xmlns:a16="http://schemas.microsoft.com/office/drawing/2014/main" id="{D5D47140-63EA-524D-8FD8-8B73E5286F7F}"/>
              </a:ext>
            </a:extLst>
          </p:cNvPr>
          <p:cNvSpPr/>
          <p:nvPr/>
        </p:nvSpPr>
        <p:spPr>
          <a:xfrm>
            <a:off x="1212010" y="5508951"/>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29" name="Ellipse 28">
            <a:extLst>
              <a:ext uri="{FF2B5EF4-FFF2-40B4-BE49-F238E27FC236}">
                <a16:creationId xmlns:a16="http://schemas.microsoft.com/office/drawing/2014/main" id="{E9291AD1-F175-6BB9-A455-42869F930089}"/>
              </a:ext>
            </a:extLst>
          </p:cNvPr>
          <p:cNvSpPr/>
          <p:nvPr/>
        </p:nvSpPr>
        <p:spPr>
          <a:xfrm>
            <a:off x="1214391" y="2424213"/>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35" name="Gerade Verbindung mit Pfeil 34">
            <a:extLst>
              <a:ext uri="{FF2B5EF4-FFF2-40B4-BE49-F238E27FC236}">
                <a16:creationId xmlns:a16="http://schemas.microsoft.com/office/drawing/2014/main" id="{B25C5FED-61BA-F930-482B-F8D91830C71A}"/>
              </a:ext>
            </a:extLst>
          </p:cNvPr>
          <p:cNvCxnSpPr/>
          <p:nvPr/>
        </p:nvCxnSpPr>
        <p:spPr>
          <a:xfrm>
            <a:off x="1251483" y="2238571"/>
            <a:ext cx="981198" cy="0"/>
          </a:xfrm>
          <a:prstGeom prst="straightConnector1">
            <a:avLst/>
          </a:prstGeom>
          <a:ln w="1238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9" name="Textfeld 38">
            <a:extLst>
              <a:ext uri="{FF2B5EF4-FFF2-40B4-BE49-F238E27FC236}">
                <a16:creationId xmlns:a16="http://schemas.microsoft.com/office/drawing/2014/main" id="{EC05CF65-D868-33D1-7151-0CD10104C01D}"/>
              </a:ext>
            </a:extLst>
          </p:cNvPr>
          <p:cNvSpPr txBox="1"/>
          <p:nvPr/>
        </p:nvSpPr>
        <p:spPr>
          <a:xfrm>
            <a:off x="2231058" y="1938900"/>
            <a:ext cx="552449" cy="523220"/>
          </a:xfrm>
          <a:prstGeom prst="rect">
            <a:avLst/>
          </a:prstGeom>
          <a:noFill/>
        </p:spPr>
        <p:txBody>
          <a:bodyPr wrap="square" rtlCol="0">
            <a:spAutoFit/>
          </a:bodyPr>
          <a:lstStyle/>
          <a:p>
            <a:r>
              <a:rPr lang="de-DE" sz="2800" dirty="0">
                <a:solidFill>
                  <a:srgbClr val="FF0000"/>
                </a:solidFill>
                <a:latin typeface="Source Sans Pro" panose="020B0503030403020204" pitchFamily="34" charset="0"/>
                <a:ea typeface="Source Sans Pro" panose="020B0503030403020204" pitchFamily="34" charset="0"/>
              </a:rPr>
              <a:t>I</a:t>
            </a:r>
          </a:p>
        </p:txBody>
      </p:sp>
    </p:spTree>
    <p:extLst>
      <p:ext uri="{BB962C8B-B14F-4D97-AF65-F5344CB8AC3E}">
        <p14:creationId xmlns:p14="http://schemas.microsoft.com/office/powerpoint/2010/main" val="4061119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Gerader Verbinder 31">
            <a:extLst>
              <a:ext uri="{FF2B5EF4-FFF2-40B4-BE49-F238E27FC236}">
                <a16:creationId xmlns:a16="http://schemas.microsoft.com/office/drawing/2014/main" id="{E33DDDD6-58EE-4E55-227E-016333BD37B5}"/>
              </a:ext>
            </a:extLst>
          </p:cNvPr>
          <p:cNvCxnSpPr>
            <a:cxnSpLocks/>
          </p:cNvCxnSpPr>
          <p:nvPr/>
        </p:nvCxnSpPr>
        <p:spPr>
          <a:xfrm>
            <a:off x="2484286" y="2471311"/>
            <a:ext cx="752475" cy="0"/>
          </a:xfrm>
          <a:prstGeom prst="line">
            <a:avLst/>
          </a:prstGeom>
          <a:ln w="41275">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Spannungsverteilung in der Reihenschaltung</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 Reihenschaltung</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6</a:t>
            </a:fld>
            <a:r>
              <a:rPr lang="de-DE" dirty="0"/>
              <a:t> von 33</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id="{A9B0C392-D5AF-5F96-FF98-2B0E3CC2BA08}"/>
                  </a:ext>
                </a:extLst>
              </p:cNvPr>
              <p:cNvSpPr txBox="1"/>
              <p:nvPr/>
            </p:nvSpPr>
            <p:spPr>
              <a:xfrm>
                <a:off x="5190745" y="3395645"/>
                <a:ext cx="3545266" cy="486030"/>
              </a:xfrm>
              <a:prstGeom prst="rect">
                <a:avLst/>
              </a:prstGeom>
              <a:noFill/>
            </p:spPr>
            <p:txBody>
              <a:bodyPr wrap="none" rtlCol="0">
                <a:spAutoFit/>
              </a:bodyPr>
              <a:lstStyle/>
              <a:p>
                <a14:m>
                  <m:oMath xmlns:m="http://schemas.openxmlformats.org/officeDocument/2006/math">
                    <m:f>
                      <m:fPr>
                        <m:ctrlPr>
                          <a:rPr lang="de-DE" i="1" smtClean="0">
                            <a:solidFill>
                              <a:srgbClr val="FF0000"/>
                            </a:solidFill>
                            <a:latin typeface="Cambria Math" panose="02040503050406030204" pitchFamily="18" charset="0"/>
                            <a:ea typeface="Cambria Math" panose="02040503050406030204" pitchFamily="18" charset="0"/>
                          </a:rPr>
                        </m:ctrlPr>
                      </m:fPr>
                      <m:num>
                        <m:r>
                          <a:rPr lang="de-DE" b="0" i="1" smtClean="0">
                            <a:solidFill>
                              <a:srgbClr val="FF0000"/>
                            </a:solidFill>
                            <a:latin typeface="Cambria Math" panose="02040503050406030204" pitchFamily="18" charset="0"/>
                            <a:ea typeface="Cambria Math" panose="02040503050406030204" pitchFamily="18" charset="0"/>
                          </a:rPr>
                          <m:t>𝑈</m:t>
                        </m:r>
                        <m:r>
                          <a:rPr lang="de-DE" b="0" i="1" baseline="-25000" smtClean="0">
                            <a:solidFill>
                              <a:srgbClr val="FF0000"/>
                            </a:solidFill>
                            <a:latin typeface="Cambria Math" panose="02040503050406030204" pitchFamily="18" charset="0"/>
                            <a:ea typeface="Cambria Math" panose="02040503050406030204" pitchFamily="18" charset="0"/>
                          </a:rPr>
                          <m:t>1</m:t>
                        </m:r>
                      </m:num>
                      <m:den>
                        <m:r>
                          <a:rPr lang="de-DE" b="0" i="1" smtClean="0">
                            <a:solidFill>
                              <a:srgbClr val="FF0000"/>
                            </a:solidFill>
                            <a:latin typeface="Cambria Math" panose="02040503050406030204" pitchFamily="18" charset="0"/>
                            <a:ea typeface="Cambria Math" panose="02040503050406030204" pitchFamily="18" charset="0"/>
                          </a:rPr>
                          <m:t>𝑈</m:t>
                        </m:r>
                        <m:r>
                          <a:rPr lang="de-DE" b="0" i="1" baseline="-25000" smtClean="0">
                            <a:solidFill>
                              <a:srgbClr val="FF0000"/>
                            </a:solidFill>
                            <a:latin typeface="Cambria Math" panose="02040503050406030204" pitchFamily="18" charset="0"/>
                            <a:ea typeface="Cambria Math" panose="02040503050406030204" pitchFamily="18" charset="0"/>
                          </a:rPr>
                          <m:t>2</m:t>
                        </m:r>
                      </m:den>
                    </m:f>
                    <m:r>
                      <a:rPr lang="de-DE" b="0" i="1" smtClean="0">
                        <a:solidFill>
                          <a:srgbClr val="FF0000"/>
                        </a:solidFill>
                        <a:latin typeface="Cambria Math" panose="02040503050406030204" pitchFamily="18" charset="0"/>
                        <a:ea typeface="Cambria Math" panose="02040503050406030204" pitchFamily="18" charset="0"/>
                      </a:rPr>
                      <m:t>= </m:t>
                    </m:r>
                    <m:f>
                      <m:fPr>
                        <m:ctrlPr>
                          <a:rPr lang="de-DE" i="1" dirty="0" smtClean="0">
                            <a:solidFill>
                              <a:srgbClr val="FF0000"/>
                            </a:solidFill>
                            <a:latin typeface="Cambria Math" panose="02040503050406030204" pitchFamily="18" charset="0"/>
                            <a:ea typeface="Cambria Math" panose="02040503050406030204" pitchFamily="18" charset="0"/>
                          </a:rPr>
                        </m:ctrlPr>
                      </m:fPr>
                      <m:num>
                        <m:r>
                          <a:rPr lang="de-DE" b="0" i="1" dirty="0" smtClean="0">
                            <a:solidFill>
                              <a:srgbClr val="FF0000"/>
                            </a:solidFill>
                            <a:latin typeface="Cambria Math" panose="02040503050406030204" pitchFamily="18" charset="0"/>
                            <a:ea typeface="Cambria Math" panose="02040503050406030204" pitchFamily="18" charset="0"/>
                          </a:rPr>
                          <m:t>𝐵</m:t>
                        </m:r>
                        <m:r>
                          <a:rPr lang="de-DE" b="0" i="1" baseline="-25000" dirty="0" smtClean="0">
                            <a:solidFill>
                              <a:srgbClr val="FF0000"/>
                            </a:solidFill>
                            <a:latin typeface="Cambria Math" panose="02040503050406030204" pitchFamily="18" charset="0"/>
                            <a:ea typeface="Cambria Math" panose="02040503050406030204" pitchFamily="18" charset="0"/>
                          </a:rPr>
                          <m:t>1</m:t>
                        </m:r>
                      </m:num>
                      <m:den>
                        <m:r>
                          <a:rPr lang="de-DE" b="0" i="1" dirty="0" smtClean="0">
                            <a:solidFill>
                              <a:srgbClr val="FF0000"/>
                            </a:solidFill>
                            <a:latin typeface="Cambria Math" panose="02040503050406030204" pitchFamily="18" charset="0"/>
                            <a:ea typeface="Cambria Math" panose="02040503050406030204" pitchFamily="18" charset="0"/>
                          </a:rPr>
                          <m:t>𝐵</m:t>
                        </m:r>
                        <m:r>
                          <a:rPr lang="de-DE" b="0" i="1" baseline="-25000" dirty="0" smtClean="0">
                            <a:solidFill>
                              <a:srgbClr val="FF0000"/>
                            </a:solidFill>
                            <a:latin typeface="Cambria Math" panose="02040503050406030204" pitchFamily="18" charset="0"/>
                            <a:ea typeface="Cambria Math" panose="02040503050406030204" pitchFamily="18" charset="0"/>
                          </a:rPr>
                          <m:t>2</m:t>
                        </m:r>
                      </m:den>
                    </m:f>
                  </m:oMath>
                </a14:m>
                <a:r>
                  <a:rPr lang="de-DE" dirty="0">
                    <a:solidFill>
                      <a:srgbClr val="FF0000"/>
                    </a:solidFill>
                    <a:latin typeface="Cambria Math" panose="02040503050406030204" pitchFamily="18" charset="0"/>
                    <a:ea typeface="Cambria Math" panose="02040503050406030204" pitchFamily="18" charset="0"/>
                  </a:rPr>
                  <a:t>  bzw.  </a:t>
                </a:r>
                <a14:m>
                  <m:oMath xmlns:m="http://schemas.openxmlformats.org/officeDocument/2006/math">
                    <m:f>
                      <m:fPr>
                        <m:ctrlPr>
                          <a:rPr lang="de-DE" i="1" dirty="0">
                            <a:solidFill>
                              <a:srgbClr val="FF0000"/>
                            </a:solidFill>
                            <a:latin typeface="Cambria Math" panose="02040503050406030204" pitchFamily="18" charset="0"/>
                            <a:ea typeface="Cambria Math" panose="02040503050406030204" pitchFamily="18" charset="0"/>
                          </a:rPr>
                        </m:ctrlPr>
                      </m:fPr>
                      <m:num>
                        <m:r>
                          <a:rPr lang="de-DE" b="0" i="1" dirty="0" smtClean="0">
                            <a:solidFill>
                              <a:srgbClr val="FF0000"/>
                            </a:solidFill>
                            <a:latin typeface="Cambria Math" panose="02040503050406030204" pitchFamily="18" charset="0"/>
                            <a:ea typeface="Cambria Math" panose="02040503050406030204" pitchFamily="18" charset="0"/>
                          </a:rPr>
                          <m:t>𝑅</m:t>
                        </m:r>
                        <m:r>
                          <a:rPr lang="de-DE" i="1" baseline="-25000" dirty="0">
                            <a:solidFill>
                              <a:srgbClr val="FF0000"/>
                            </a:solidFill>
                            <a:latin typeface="Cambria Math" panose="02040503050406030204" pitchFamily="18" charset="0"/>
                            <a:ea typeface="Cambria Math" panose="02040503050406030204" pitchFamily="18" charset="0"/>
                          </a:rPr>
                          <m:t>1</m:t>
                        </m:r>
                      </m:num>
                      <m:den>
                        <m:r>
                          <a:rPr lang="de-DE" b="0" i="1" dirty="0" smtClean="0">
                            <a:solidFill>
                              <a:srgbClr val="FF0000"/>
                            </a:solidFill>
                            <a:latin typeface="Cambria Math" panose="02040503050406030204" pitchFamily="18" charset="0"/>
                            <a:ea typeface="Cambria Math" panose="02040503050406030204" pitchFamily="18" charset="0"/>
                          </a:rPr>
                          <m:t>𝑅</m:t>
                        </m:r>
                        <m:r>
                          <a:rPr lang="de-DE" i="1" baseline="-25000" dirty="0">
                            <a:solidFill>
                              <a:srgbClr val="FF0000"/>
                            </a:solidFill>
                            <a:latin typeface="Cambria Math" panose="02040503050406030204" pitchFamily="18" charset="0"/>
                            <a:ea typeface="Cambria Math" panose="02040503050406030204" pitchFamily="18" charset="0"/>
                          </a:rPr>
                          <m:t>2</m:t>
                        </m:r>
                      </m:den>
                    </m:f>
                  </m:oMath>
                </a14:m>
                <a:r>
                  <a:rPr lang="de-DE" dirty="0">
                    <a:solidFill>
                      <a:srgbClr val="FF0000"/>
                    </a:solidFill>
                    <a:latin typeface="Cambria Math" panose="02040503050406030204" pitchFamily="18" charset="0"/>
                    <a:ea typeface="Cambria Math" panose="02040503050406030204" pitchFamily="18" charset="0"/>
                  </a:rPr>
                  <a:t>  oder  </a:t>
                </a:r>
                <a14:m>
                  <m:oMath xmlns:m="http://schemas.openxmlformats.org/officeDocument/2006/math">
                    <m:f>
                      <m:fPr>
                        <m:ctrlPr>
                          <a:rPr lang="de-DE" i="1" dirty="0">
                            <a:solidFill>
                              <a:srgbClr val="FF0000"/>
                            </a:solidFill>
                            <a:latin typeface="Cambria Math" panose="02040503050406030204" pitchFamily="18" charset="0"/>
                            <a:ea typeface="Cambria Math" panose="02040503050406030204" pitchFamily="18" charset="0"/>
                          </a:rPr>
                        </m:ctrlPr>
                      </m:fPr>
                      <m:num>
                        <m:r>
                          <a:rPr lang="de-DE" b="0" i="1" dirty="0" smtClean="0">
                            <a:solidFill>
                              <a:srgbClr val="FF0000"/>
                            </a:solidFill>
                            <a:latin typeface="Cambria Math" panose="02040503050406030204" pitchFamily="18" charset="0"/>
                            <a:ea typeface="Cambria Math" panose="02040503050406030204" pitchFamily="18" charset="0"/>
                          </a:rPr>
                          <m:t>𝑋</m:t>
                        </m:r>
                        <m:r>
                          <a:rPr lang="de-DE" b="0" i="1" baseline="-25000" dirty="0" smtClean="0">
                            <a:solidFill>
                              <a:srgbClr val="FF0000"/>
                            </a:solidFill>
                            <a:latin typeface="Cambria Math" panose="02040503050406030204" pitchFamily="18" charset="0"/>
                            <a:ea typeface="Cambria Math" panose="02040503050406030204" pitchFamily="18" charset="0"/>
                          </a:rPr>
                          <m:t>𝐿</m:t>
                        </m:r>
                        <m:r>
                          <a:rPr lang="de-DE" i="1" baseline="-25000" dirty="0">
                            <a:solidFill>
                              <a:srgbClr val="FF0000"/>
                            </a:solidFill>
                            <a:latin typeface="Cambria Math" panose="02040503050406030204" pitchFamily="18" charset="0"/>
                            <a:ea typeface="Cambria Math" panose="02040503050406030204" pitchFamily="18" charset="0"/>
                          </a:rPr>
                          <m:t>1</m:t>
                        </m:r>
                      </m:num>
                      <m:den>
                        <m:r>
                          <a:rPr lang="de-DE" b="0" i="1" dirty="0" smtClean="0">
                            <a:solidFill>
                              <a:srgbClr val="FF0000"/>
                            </a:solidFill>
                            <a:latin typeface="Cambria Math" panose="02040503050406030204" pitchFamily="18" charset="0"/>
                            <a:ea typeface="Cambria Math" panose="02040503050406030204" pitchFamily="18" charset="0"/>
                          </a:rPr>
                          <m:t>𝑋</m:t>
                        </m:r>
                        <m:r>
                          <a:rPr lang="de-DE" b="0" i="1" baseline="-25000" dirty="0" smtClean="0">
                            <a:solidFill>
                              <a:srgbClr val="FF0000"/>
                            </a:solidFill>
                            <a:latin typeface="Cambria Math" panose="02040503050406030204" pitchFamily="18" charset="0"/>
                            <a:ea typeface="Cambria Math" panose="02040503050406030204" pitchFamily="18" charset="0"/>
                          </a:rPr>
                          <m:t>𝐿</m:t>
                        </m:r>
                        <m:r>
                          <a:rPr lang="de-DE" i="1" baseline="-25000" dirty="0">
                            <a:solidFill>
                              <a:srgbClr val="FF0000"/>
                            </a:solidFill>
                            <a:latin typeface="Cambria Math" panose="02040503050406030204" pitchFamily="18" charset="0"/>
                            <a:ea typeface="Cambria Math" panose="02040503050406030204" pitchFamily="18" charset="0"/>
                          </a:rPr>
                          <m:t>2</m:t>
                        </m:r>
                      </m:den>
                    </m:f>
                  </m:oMath>
                </a14:m>
                <a:r>
                  <a:rPr lang="de-DE" dirty="0">
                    <a:solidFill>
                      <a:srgbClr val="FF0000"/>
                    </a:solidFill>
                    <a:latin typeface="Cambria Math" panose="02040503050406030204" pitchFamily="18" charset="0"/>
                    <a:ea typeface="Cambria Math" panose="02040503050406030204" pitchFamily="18" charset="0"/>
                  </a:rPr>
                  <a:t>  oder  </a:t>
                </a:r>
                <a14:m>
                  <m:oMath xmlns:m="http://schemas.openxmlformats.org/officeDocument/2006/math">
                    <m:f>
                      <m:fPr>
                        <m:ctrlPr>
                          <a:rPr lang="de-DE" i="1" dirty="0">
                            <a:solidFill>
                              <a:srgbClr val="FF0000"/>
                            </a:solidFill>
                            <a:latin typeface="Cambria Math" panose="02040503050406030204" pitchFamily="18" charset="0"/>
                            <a:ea typeface="Cambria Math" panose="02040503050406030204" pitchFamily="18" charset="0"/>
                          </a:rPr>
                        </m:ctrlPr>
                      </m:fPr>
                      <m:num>
                        <m:r>
                          <a:rPr lang="de-DE" b="0" i="1" dirty="0" smtClean="0">
                            <a:solidFill>
                              <a:srgbClr val="FF0000"/>
                            </a:solidFill>
                            <a:latin typeface="Cambria Math" panose="02040503050406030204" pitchFamily="18" charset="0"/>
                            <a:ea typeface="Cambria Math" panose="02040503050406030204" pitchFamily="18" charset="0"/>
                          </a:rPr>
                          <m:t>𝑋</m:t>
                        </m:r>
                        <m:r>
                          <a:rPr lang="de-DE" b="0" i="1" baseline="-25000" dirty="0" smtClean="0">
                            <a:solidFill>
                              <a:srgbClr val="FF0000"/>
                            </a:solidFill>
                            <a:latin typeface="Cambria Math" panose="02040503050406030204" pitchFamily="18" charset="0"/>
                            <a:ea typeface="Cambria Math" panose="02040503050406030204" pitchFamily="18" charset="0"/>
                          </a:rPr>
                          <m:t>𝐶</m:t>
                        </m:r>
                        <m:r>
                          <a:rPr lang="de-DE" i="1" baseline="-25000" dirty="0">
                            <a:solidFill>
                              <a:srgbClr val="FF0000"/>
                            </a:solidFill>
                            <a:latin typeface="Cambria Math" panose="02040503050406030204" pitchFamily="18" charset="0"/>
                            <a:ea typeface="Cambria Math" panose="02040503050406030204" pitchFamily="18" charset="0"/>
                          </a:rPr>
                          <m:t>1</m:t>
                        </m:r>
                      </m:num>
                      <m:den>
                        <m:r>
                          <a:rPr lang="de-DE" b="0" i="1" dirty="0" smtClean="0">
                            <a:solidFill>
                              <a:srgbClr val="FF0000"/>
                            </a:solidFill>
                            <a:latin typeface="Cambria Math" panose="02040503050406030204" pitchFamily="18" charset="0"/>
                            <a:ea typeface="Cambria Math" panose="02040503050406030204" pitchFamily="18" charset="0"/>
                          </a:rPr>
                          <m:t>𝑋</m:t>
                        </m:r>
                        <m:r>
                          <a:rPr lang="de-DE" b="0" i="1" baseline="-25000" dirty="0" smtClean="0">
                            <a:solidFill>
                              <a:srgbClr val="FF0000"/>
                            </a:solidFill>
                            <a:latin typeface="Cambria Math" panose="02040503050406030204" pitchFamily="18" charset="0"/>
                            <a:ea typeface="Cambria Math" panose="02040503050406030204" pitchFamily="18" charset="0"/>
                          </a:rPr>
                          <m:t>𝐶</m:t>
                        </m:r>
                        <m:r>
                          <a:rPr lang="de-DE" i="1" baseline="-25000" dirty="0">
                            <a:solidFill>
                              <a:srgbClr val="FF0000"/>
                            </a:solidFill>
                            <a:latin typeface="Cambria Math" panose="02040503050406030204" pitchFamily="18" charset="0"/>
                            <a:ea typeface="Cambria Math" panose="02040503050406030204" pitchFamily="18" charset="0"/>
                          </a:rPr>
                          <m:t>2</m:t>
                        </m:r>
                      </m:den>
                    </m:f>
                  </m:oMath>
                </a14:m>
                <a:endParaRPr lang="de-DE" dirty="0">
                  <a:solidFill>
                    <a:srgbClr val="FF0000"/>
                  </a:solidFill>
                  <a:latin typeface="Cambria Math" panose="02040503050406030204" pitchFamily="18" charset="0"/>
                  <a:ea typeface="Cambria Math" panose="02040503050406030204" pitchFamily="18" charset="0"/>
                </a:endParaRPr>
              </a:p>
            </p:txBody>
          </p:sp>
        </mc:Choice>
        <mc:Fallback xmlns="">
          <p:sp>
            <p:nvSpPr>
              <p:cNvPr id="10" name="Textfeld 9">
                <a:extLst>
                  <a:ext uri="{FF2B5EF4-FFF2-40B4-BE49-F238E27FC236}">
                    <a16:creationId xmlns:a16="http://schemas.microsoft.com/office/drawing/2014/main" id="{A9B0C392-D5AF-5F96-FF98-2B0E3CC2BA08}"/>
                  </a:ext>
                </a:extLst>
              </p:cNvPr>
              <p:cNvSpPr txBox="1">
                <a:spLocks noRot="1" noChangeAspect="1" noMove="1" noResize="1" noEditPoints="1" noAdjustHandles="1" noChangeArrowheads="1" noChangeShapeType="1" noTextEdit="1"/>
              </p:cNvSpPr>
              <p:nvPr/>
            </p:nvSpPr>
            <p:spPr>
              <a:xfrm>
                <a:off x="5190745" y="3395645"/>
                <a:ext cx="3545266" cy="486030"/>
              </a:xfrm>
              <a:prstGeom prst="rect">
                <a:avLst/>
              </a:prstGeom>
              <a:blipFill>
                <a:blip r:embed="rId3"/>
                <a:stretch>
                  <a:fillRect b="-7500"/>
                </a:stretch>
              </a:blipFill>
            </p:spPr>
            <p:txBody>
              <a:bodyPr/>
              <a:lstStyle/>
              <a:p>
                <a:r>
                  <a:rPr lang="de-DE">
                    <a:noFill/>
                  </a:rPr>
                  <a:t> </a:t>
                </a:r>
              </a:p>
            </p:txBody>
          </p:sp>
        </mc:Fallback>
      </mc:AlternateContent>
      <p:sp>
        <p:nvSpPr>
          <p:cNvPr id="16" name="Textfeld 15">
            <a:extLst>
              <a:ext uri="{FF2B5EF4-FFF2-40B4-BE49-F238E27FC236}">
                <a16:creationId xmlns:a16="http://schemas.microsoft.com/office/drawing/2014/main" id="{8C6E7F3E-5B8F-3456-1F4B-5CECF213CAA3}"/>
              </a:ext>
            </a:extLst>
          </p:cNvPr>
          <p:cNvSpPr txBox="1"/>
          <p:nvPr/>
        </p:nvSpPr>
        <p:spPr>
          <a:xfrm>
            <a:off x="5123954" y="2121887"/>
            <a:ext cx="5348514" cy="646331"/>
          </a:xfrm>
          <a:prstGeom prst="rect">
            <a:avLst/>
          </a:prstGeom>
          <a:noFill/>
        </p:spPr>
        <p:txBody>
          <a:bodyPr wrap="square" rtlCol="0">
            <a:spAutoFit/>
          </a:bodyPr>
          <a:lstStyle/>
          <a:p>
            <a:r>
              <a:rPr lang="de-DE" dirty="0">
                <a:latin typeface="Source Sans Pro" panose="020B0503030403020204" pitchFamily="34" charset="0"/>
                <a:ea typeface="Source Sans Pro" panose="020B0503030403020204" pitchFamily="34" charset="0"/>
              </a:rPr>
              <a:t>Je größer der Widerstand, desto größer die Spannung, die an ihm abfällt.</a:t>
            </a:r>
          </a:p>
        </p:txBody>
      </p:sp>
      <p:sp>
        <p:nvSpPr>
          <p:cNvPr id="17" name="Rectangle 8">
            <a:extLst>
              <a:ext uri="{FF2B5EF4-FFF2-40B4-BE49-F238E27FC236}">
                <a16:creationId xmlns:a16="http://schemas.microsoft.com/office/drawing/2014/main" id="{AB591C75-E8DA-C810-3F4E-55C00F76EFEF}"/>
              </a:ext>
            </a:extLst>
          </p:cNvPr>
          <p:cNvSpPr/>
          <p:nvPr/>
        </p:nvSpPr>
        <p:spPr>
          <a:xfrm>
            <a:off x="5190745" y="4397796"/>
            <a:ext cx="4782814" cy="923330"/>
          </a:xfrm>
          <a:prstGeom prst="rect">
            <a:avLst/>
          </a:prstGeom>
        </p:spPr>
        <p:txBody>
          <a:bodyPr wrap="square">
            <a:spAutoFit/>
          </a:bodyPr>
          <a:lstStyle/>
          <a:p>
            <a:r>
              <a:rPr lang="de-DE" dirty="0">
                <a:latin typeface="Source Sans Pro" panose="020B0503030403020204" pitchFamily="34" charset="0"/>
                <a:ea typeface="Source Sans Pro" panose="020B0503030403020204" pitchFamily="34" charset="0"/>
              </a:rPr>
              <a:t>Die Summe der Spannungsabfälle ist gleich der Spannung, die aus der Spannungsquelle  herauskommt.</a:t>
            </a:r>
          </a:p>
        </p:txBody>
      </p:sp>
      <mc:AlternateContent xmlns:mc="http://schemas.openxmlformats.org/markup-compatibility/2006" xmlns:a14="http://schemas.microsoft.com/office/drawing/2010/main">
        <mc:Choice Requires="a14">
          <p:sp>
            <p:nvSpPr>
              <p:cNvPr id="18" name="Textfeld 9">
                <a:extLst>
                  <a:ext uri="{FF2B5EF4-FFF2-40B4-BE49-F238E27FC236}">
                    <a16:creationId xmlns:a16="http://schemas.microsoft.com/office/drawing/2014/main" id="{CFF69486-952A-94A3-2A7C-0A337EC5A774}"/>
                  </a:ext>
                </a:extLst>
              </p:cNvPr>
              <p:cNvSpPr txBox="1"/>
              <p:nvPr/>
            </p:nvSpPr>
            <p:spPr>
              <a:xfrm>
                <a:off x="5190745" y="5542796"/>
                <a:ext cx="1549334" cy="3629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solidFill>
                            <a:srgbClr val="FF0000"/>
                          </a:solidFill>
                          <a:latin typeface="Cambria Math" panose="02040503050406030204" pitchFamily="18" charset="0"/>
                        </a:rPr>
                        <m:t>𝑈</m:t>
                      </m:r>
                      <m:r>
                        <a:rPr lang="de-DE" b="0" i="1" baseline="-25000" smtClean="0">
                          <a:solidFill>
                            <a:srgbClr val="FF0000"/>
                          </a:solidFill>
                          <a:latin typeface="Cambria Math" panose="02040503050406030204" pitchFamily="18" charset="0"/>
                        </a:rPr>
                        <m:t>𝐺</m:t>
                      </m:r>
                      <m:r>
                        <a:rPr lang="de-DE" b="0" i="1" smtClean="0">
                          <a:solidFill>
                            <a:srgbClr val="FF0000"/>
                          </a:solidFill>
                          <a:latin typeface="Cambria Math"/>
                        </a:rPr>
                        <m:t>=</m:t>
                      </m:r>
                      <m:r>
                        <a:rPr lang="de-DE" i="1" dirty="0" smtClean="0">
                          <a:solidFill>
                            <a:srgbClr val="FF0000"/>
                          </a:solidFill>
                          <a:latin typeface="Cambria Math" panose="02040503050406030204" pitchFamily="18" charset="0"/>
                        </a:rPr>
                        <m:t>𝑈</m:t>
                      </m:r>
                      <m:r>
                        <a:rPr lang="de-DE" b="0" i="1" baseline="-25000" dirty="0" smtClean="0">
                          <a:solidFill>
                            <a:srgbClr val="FF0000"/>
                          </a:solidFill>
                          <a:latin typeface="Cambria Math" panose="02040503050406030204" pitchFamily="18" charset="0"/>
                        </a:rPr>
                        <m:t>1</m:t>
                      </m:r>
                      <m:r>
                        <a:rPr lang="de-DE" b="0" i="1" dirty="0" smtClean="0">
                          <a:solidFill>
                            <a:srgbClr val="FF0000"/>
                          </a:solidFill>
                          <a:latin typeface="Cambria Math" panose="02040503050406030204" pitchFamily="18" charset="0"/>
                        </a:rPr>
                        <m:t>+</m:t>
                      </m:r>
                      <m:r>
                        <a:rPr lang="de-DE" b="0" i="1" dirty="0" smtClean="0">
                          <a:solidFill>
                            <a:srgbClr val="FF0000"/>
                          </a:solidFill>
                          <a:latin typeface="Cambria Math" panose="02040503050406030204" pitchFamily="18" charset="0"/>
                        </a:rPr>
                        <m:t>𝑈</m:t>
                      </m:r>
                      <m:r>
                        <a:rPr lang="de-DE" b="0" i="1" baseline="-25000" dirty="0" smtClean="0">
                          <a:solidFill>
                            <a:srgbClr val="FF0000"/>
                          </a:solidFill>
                          <a:latin typeface="Cambria Math" panose="02040503050406030204" pitchFamily="18" charset="0"/>
                        </a:rPr>
                        <m:t>2</m:t>
                      </m:r>
                    </m:oMath>
                  </m:oMathPara>
                </a14:m>
                <a:endParaRPr lang="de-DE" i="1" baseline="-25000" dirty="0">
                  <a:solidFill>
                    <a:srgbClr val="FF0000"/>
                  </a:solidFill>
                </a:endParaRPr>
              </a:p>
            </p:txBody>
          </p:sp>
        </mc:Choice>
        <mc:Fallback xmlns="">
          <p:sp>
            <p:nvSpPr>
              <p:cNvPr id="18" name="Textfeld 9">
                <a:extLst>
                  <a:ext uri="{FF2B5EF4-FFF2-40B4-BE49-F238E27FC236}">
                    <a16:creationId xmlns:a16="http://schemas.microsoft.com/office/drawing/2014/main" id="{CFF69486-952A-94A3-2A7C-0A337EC5A774}"/>
                  </a:ext>
                </a:extLst>
              </p:cNvPr>
              <p:cNvSpPr txBox="1">
                <a:spLocks noRot="1" noChangeAspect="1" noMove="1" noResize="1" noEditPoints="1" noAdjustHandles="1" noChangeArrowheads="1" noChangeShapeType="1" noTextEdit="1"/>
              </p:cNvSpPr>
              <p:nvPr/>
            </p:nvSpPr>
            <p:spPr>
              <a:xfrm>
                <a:off x="5190745" y="5542796"/>
                <a:ext cx="1549334" cy="362984"/>
              </a:xfrm>
              <a:prstGeom prst="rect">
                <a:avLst/>
              </a:prstGeom>
              <a:blipFill>
                <a:blip r:embed="rId4"/>
                <a:stretch>
                  <a:fillRect b="-1667"/>
                </a:stretch>
              </a:blipFill>
            </p:spPr>
            <p:txBody>
              <a:bodyPr/>
              <a:lstStyle/>
              <a:p>
                <a:r>
                  <a:rPr lang="de-DE">
                    <a:noFill/>
                  </a:rPr>
                  <a:t> </a:t>
                </a:r>
              </a:p>
            </p:txBody>
          </p:sp>
        </mc:Fallback>
      </mc:AlternateContent>
      <p:grpSp>
        <p:nvGrpSpPr>
          <p:cNvPr id="2" name="Gruppieren 1">
            <a:extLst>
              <a:ext uri="{FF2B5EF4-FFF2-40B4-BE49-F238E27FC236}">
                <a16:creationId xmlns:a16="http://schemas.microsoft.com/office/drawing/2014/main" id="{54686F6B-5E07-8871-3813-00C207506ECC}"/>
              </a:ext>
            </a:extLst>
          </p:cNvPr>
          <p:cNvGrpSpPr/>
          <p:nvPr/>
        </p:nvGrpSpPr>
        <p:grpSpPr>
          <a:xfrm>
            <a:off x="1070752" y="2424213"/>
            <a:ext cx="2590186" cy="3166445"/>
            <a:chOff x="1070752" y="2424213"/>
            <a:chExt cx="2590186" cy="3166445"/>
          </a:xfrm>
        </p:grpSpPr>
        <p:sp>
          <p:nvSpPr>
            <p:cNvPr id="3" name="Rechteck 2">
              <a:extLst>
                <a:ext uri="{FF2B5EF4-FFF2-40B4-BE49-F238E27FC236}">
                  <a16:creationId xmlns:a16="http://schemas.microsoft.com/office/drawing/2014/main" id="{83C3252E-1BC7-5FB6-F338-F08F0A1DDD04}"/>
                </a:ext>
              </a:extLst>
            </p:cNvPr>
            <p:cNvSpPr/>
            <p:nvPr/>
          </p:nvSpPr>
          <p:spPr>
            <a:xfrm>
              <a:off x="2057400" y="2908730"/>
              <a:ext cx="604520" cy="900000"/>
            </a:xfrm>
            <a:prstGeom prst="rect">
              <a:avLst/>
            </a:prstGeom>
            <a:no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4" name="Gerader Verbinder 3">
              <a:extLst>
                <a:ext uri="{FF2B5EF4-FFF2-40B4-BE49-F238E27FC236}">
                  <a16:creationId xmlns:a16="http://schemas.microsoft.com/office/drawing/2014/main" id="{A35211DB-6EAF-9763-5474-C25701E6F039}"/>
                </a:ext>
              </a:extLst>
            </p:cNvPr>
            <p:cNvCxnSpPr>
              <a:cxnSpLocks/>
              <a:stCxn id="3" idx="0"/>
            </p:cNvCxnSpPr>
            <p:nvPr/>
          </p:nvCxnSpPr>
          <p:spPr>
            <a:xfrm flipV="1">
              <a:off x="2359660" y="2448560"/>
              <a:ext cx="0" cy="46017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hteck 4">
              <a:extLst>
                <a:ext uri="{FF2B5EF4-FFF2-40B4-BE49-F238E27FC236}">
                  <a16:creationId xmlns:a16="http://schemas.microsoft.com/office/drawing/2014/main" id="{1344F0FB-C87B-2CE3-D455-CD7F06669BC0}"/>
                </a:ext>
              </a:extLst>
            </p:cNvPr>
            <p:cNvSpPr/>
            <p:nvPr/>
          </p:nvSpPr>
          <p:spPr>
            <a:xfrm>
              <a:off x="2057400" y="4178730"/>
              <a:ext cx="604520" cy="900000"/>
            </a:xfrm>
            <a:prstGeom prst="rect">
              <a:avLst/>
            </a:prstGeom>
            <a:no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cxnSp>
          <p:nvCxnSpPr>
            <p:cNvPr id="8" name="Gerader Verbinder 7">
              <a:extLst>
                <a:ext uri="{FF2B5EF4-FFF2-40B4-BE49-F238E27FC236}">
                  <a16:creationId xmlns:a16="http://schemas.microsoft.com/office/drawing/2014/main" id="{35D7DCB5-978B-72B1-D857-6A94C8627CA9}"/>
                </a:ext>
              </a:extLst>
            </p:cNvPr>
            <p:cNvCxnSpPr>
              <a:cxnSpLocks/>
              <a:stCxn id="5" idx="0"/>
              <a:endCxn id="3" idx="2"/>
            </p:cNvCxnSpPr>
            <p:nvPr/>
          </p:nvCxnSpPr>
          <p:spPr>
            <a:xfrm flipV="1">
              <a:off x="2359660" y="3808730"/>
              <a:ext cx="0" cy="370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1648114B-E875-5FC7-39AA-3C0BF4D1D435}"/>
                </a:ext>
              </a:extLst>
            </p:cNvPr>
            <p:cNvCxnSpPr>
              <a:cxnSpLocks/>
            </p:cNvCxnSpPr>
            <p:nvPr/>
          </p:nvCxnSpPr>
          <p:spPr>
            <a:xfrm flipV="1">
              <a:off x="2359660" y="5078730"/>
              <a:ext cx="0" cy="49022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7EEA2EF6-65D6-F1D0-F902-D4136376D3D7}"/>
                </a:ext>
              </a:extLst>
            </p:cNvPr>
            <p:cNvCxnSpPr>
              <a:cxnSpLocks/>
            </p:cNvCxnSpPr>
            <p:nvPr/>
          </p:nvCxnSpPr>
          <p:spPr>
            <a:xfrm flipH="1">
              <a:off x="1252220" y="2466436"/>
              <a:ext cx="1107440" cy="0"/>
            </a:xfrm>
            <a:prstGeom prst="line">
              <a:avLst/>
            </a:prstGeom>
            <a:ln w="41275">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3" name="Gerader Verbinder 12">
              <a:extLst>
                <a:ext uri="{FF2B5EF4-FFF2-40B4-BE49-F238E27FC236}">
                  <a16:creationId xmlns:a16="http://schemas.microsoft.com/office/drawing/2014/main" id="{14CC32F4-5EE4-F36C-B5E5-1796E64905C2}"/>
                </a:ext>
              </a:extLst>
            </p:cNvPr>
            <p:cNvCxnSpPr>
              <a:cxnSpLocks/>
            </p:cNvCxnSpPr>
            <p:nvPr/>
          </p:nvCxnSpPr>
          <p:spPr>
            <a:xfrm flipH="1">
              <a:off x="1252220" y="5548425"/>
              <a:ext cx="1107440" cy="0"/>
            </a:xfrm>
            <a:prstGeom prst="line">
              <a:avLst/>
            </a:prstGeom>
            <a:ln w="4127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93A2EE77-98D8-619F-3B32-785472E508CB}"/>
                </a:ext>
              </a:extLst>
            </p:cNvPr>
            <p:cNvCxnSpPr>
              <a:cxnSpLocks/>
            </p:cNvCxnSpPr>
            <p:nvPr/>
          </p:nvCxnSpPr>
          <p:spPr>
            <a:xfrm>
              <a:off x="2483485" y="5548425"/>
              <a:ext cx="752475" cy="0"/>
            </a:xfrm>
            <a:prstGeom prst="line">
              <a:avLst/>
            </a:prstGeom>
            <a:ln w="41275">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BE65EED2-B4C3-C16F-C589-2464C1DFB657}"/>
                </a:ext>
              </a:extLst>
            </p:cNvPr>
            <p:cNvCxnSpPr>
              <a:cxnSpLocks/>
            </p:cNvCxnSpPr>
            <p:nvPr/>
          </p:nvCxnSpPr>
          <p:spPr>
            <a:xfrm>
              <a:off x="2490470" y="4005375"/>
              <a:ext cx="752475" cy="0"/>
            </a:xfrm>
            <a:prstGeom prst="line">
              <a:avLst/>
            </a:prstGeom>
            <a:ln w="41275">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2871FD08-464A-841B-6B33-D050D0A0AB61}"/>
                </a:ext>
              </a:extLst>
            </p:cNvPr>
            <p:cNvSpPr txBox="1"/>
            <p:nvPr/>
          </p:nvSpPr>
          <p:spPr>
            <a:xfrm>
              <a:off x="3051341" y="4519903"/>
              <a:ext cx="609597" cy="461665"/>
            </a:xfrm>
            <a:prstGeom prst="rect">
              <a:avLst/>
            </a:prstGeom>
            <a:noFill/>
          </p:spPr>
          <p:txBody>
            <a:bodyPr wrap="square" rtlCol="0">
              <a:spAutoFit/>
            </a:bodyPr>
            <a:lstStyle/>
            <a:p>
              <a:r>
                <a:rPr lang="de-DE" sz="2400" dirty="0"/>
                <a:t>U</a:t>
              </a:r>
              <a:r>
                <a:rPr lang="de-DE" sz="2400" baseline="-25000" dirty="0"/>
                <a:t>2</a:t>
              </a:r>
            </a:p>
          </p:txBody>
        </p:sp>
        <p:cxnSp>
          <p:nvCxnSpPr>
            <p:cNvPr id="21" name="Gerader Verbinder 20">
              <a:extLst>
                <a:ext uri="{FF2B5EF4-FFF2-40B4-BE49-F238E27FC236}">
                  <a16:creationId xmlns:a16="http://schemas.microsoft.com/office/drawing/2014/main" id="{392DF655-62D5-CD62-4152-662B1DBDA73D}"/>
                </a:ext>
              </a:extLst>
            </p:cNvPr>
            <p:cNvCxnSpPr>
              <a:cxnSpLocks/>
            </p:cNvCxnSpPr>
            <p:nvPr/>
          </p:nvCxnSpPr>
          <p:spPr>
            <a:xfrm flipV="1">
              <a:off x="3235960" y="4024382"/>
              <a:ext cx="0" cy="46017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CC3B167D-CCD9-DBF2-9B36-A2A36A7290AB}"/>
                </a:ext>
              </a:extLst>
            </p:cNvPr>
            <p:cNvCxnSpPr>
              <a:cxnSpLocks/>
            </p:cNvCxnSpPr>
            <p:nvPr/>
          </p:nvCxnSpPr>
          <p:spPr>
            <a:xfrm flipV="1">
              <a:off x="3235960" y="5038946"/>
              <a:ext cx="0" cy="460170"/>
            </a:xfrm>
            <a:prstGeom prst="line">
              <a:avLst/>
            </a:prstGeom>
            <a:ln w="412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3" name="Gerader Verbinder 22">
              <a:extLst>
                <a:ext uri="{FF2B5EF4-FFF2-40B4-BE49-F238E27FC236}">
                  <a16:creationId xmlns:a16="http://schemas.microsoft.com/office/drawing/2014/main" id="{2166142A-4FF1-7ABB-BDE4-689144ED1A98}"/>
                </a:ext>
              </a:extLst>
            </p:cNvPr>
            <p:cNvCxnSpPr>
              <a:cxnSpLocks/>
            </p:cNvCxnSpPr>
            <p:nvPr/>
          </p:nvCxnSpPr>
          <p:spPr>
            <a:xfrm flipV="1">
              <a:off x="1252220" y="2466436"/>
              <a:ext cx="0" cy="119116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1FDC58B5-B8D9-062A-77D5-D6528B556B1D}"/>
                </a:ext>
              </a:extLst>
            </p:cNvPr>
            <p:cNvCxnSpPr>
              <a:cxnSpLocks/>
            </p:cNvCxnSpPr>
            <p:nvPr/>
          </p:nvCxnSpPr>
          <p:spPr>
            <a:xfrm flipV="1">
              <a:off x="1252220" y="4315485"/>
              <a:ext cx="0" cy="1191164"/>
            </a:xfrm>
            <a:prstGeom prst="line">
              <a:avLst/>
            </a:prstGeom>
            <a:ln w="41275">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5D06D915-87FC-EFF2-C586-B598A1872088}"/>
                </a:ext>
              </a:extLst>
            </p:cNvPr>
            <p:cNvSpPr txBox="1"/>
            <p:nvPr/>
          </p:nvSpPr>
          <p:spPr>
            <a:xfrm>
              <a:off x="1070752" y="3726926"/>
              <a:ext cx="609597" cy="461665"/>
            </a:xfrm>
            <a:prstGeom prst="rect">
              <a:avLst/>
            </a:prstGeom>
            <a:noFill/>
          </p:spPr>
          <p:txBody>
            <a:bodyPr wrap="square" rtlCol="0">
              <a:spAutoFit/>
            </a:bodyPr>
            <a:lstStyle/>
            <a:p>
              <a:r>
                <a:rPr lang="de-DE" sz="2400" dirty="0"/>
                <a:t>U</a:t>
              </a:r>
              <a:endParaRPr lang="de-DE" sz="2400" baseline="-25000" dirty="0"/>
            </a:p>
          </p:txBody>
        </p:sp>
        <p:sp>
          <p:nvSpPr>
            <p:cNvPr id="26" name="Textfeld 25">
              <a:extLst>
                <a:ext uri="{FF2B5EF4-FFF2-40B4-BE49-F238E27FC236}">
                  <a16:creationId xmlns:a16="http://schemas.microsoft.com/office/drawing/2014/main" id="{882AF084-B4BC-E5F2-A035-AF4BA1B8614A}"/>
                </a:ext>
              </a:extLst>
            </p:cNvPr>
            <p:cNvSpPr txBox="1"/>
            <p:nvPr/>
          </p:nvSpPr>
          <p:spPr>
            <a:xfrm>
              <a:off x="1623085" y="3138482"/>
              <a:ext cx="609597" cy="461665"/>
            </a:xfrm>
            <a:prstGeom prst="rect">
              <a:avLst/>
            </a:prstGeom>
            <a:noFill/>
          </p:spPr>
          <p:txBody>
            <a:bodyPr wrap="square" rtlCol="0">
              <a:spAutoFit/>
            </a:bodyPr>
            <a:lstStyle/>
            <a:p>
              <a:r>
                <a:rPr lang="de-DE" sz="2400" dirty="0"/>
                <a:t>B</a:t>
              </a:r>
              <a:r>
                <a:rPr lang="de-DE" sz="2400" baseline="-25000" dirty="0"/>
                <a:t>1</a:t>
              </a:r>
            </a:p>
          </p:txBody>
        </p:sp>
        <p:sp>
          <p:nvSpPr>
            <p:cNvPr id="27" name="Textfeld 26">
              <a:extLst>
                <a:ext uri="{FF2B5EF4-FFF2-40B4-BE49-F238E27FC236}">
                  <a16:creationId xmlns:a16="http://schemas.microsoft.com/office/drawing/2014/main" id="{572910BD-D2A3-663E-A341-F90FA42D201B}"/>
                </a:ext>
              </a:extLst>
            </p:cNvPr>
            <p:cNvSpPr txBox="1"/>
            <p:nvPr/>
          </p:nvSpPr>
          <p:spPr>
            <a:xfrm>
              <a:off x="1623084" y="4346816"/>
              <a:ext cx="609597" cy="461665"/>
            </a:xfrm>
            <a:prstGeom prst="rect">
              <a:avLst/>
            </a:prstGeom>
            <a:noFill/>
          </p:spPr>
          <p:txBody>
            <a:bodyPr wrap="square" rtlCol="0">
              <a:spAutoFit/>
            </a:bodyPr>
            <a:lstStyle/>
            <a:p>
              <a:r>
                <a:rPr lang="de-DE" sz="2400" dirty="0"/>
                <a:t>B</a:t>
              </a:r>
              <a:r>
                <a:rPr lang="de-DE" sz="2400" baseline="-25000" dirty="0"/>
                <a:t>2</a:t>
              </a:r>
            </a:p>
          </p:txBody>
        </p:sp>
        <p:sp>
          <p:nvSpPr>
            <p:cNvPr id="28" name="Ellipse 27">
              <a:extLst>
                <a:ext uri="{FF2B5EF4-FFF2-40B4-BE49-F238E27FC236}">
                  <a16:creationId xmlns:a16="http://schemas.microsoft.com/office/drawing/2014/main" id="{DCCBFF7B-21BA-A04C-A981-812A6247FC7B}"/>
                </a:ext>
              </a:extLst>
            </p:cNvPr>
            <p:cNvSpPr/>
            <p:nvPr/>
          </p:nvSpPr>
          <p:spPr>
            <a:xfrm>
              <a:off x="1212010" y="5508951"/>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29" name="Ellipse 28">
              <a:extLst>
                <a:ext uri="{FF2B5EF4-FFF2-40B4-BE49-F238E27FC236}">
                  <a16:creationId xmlns:a16="http://schemas.microsoft.com/office/drawing/2014/main" id="{32C21445-3C27-B3ED-616E-004B7DB33A0C}"/>
                </a:ext>
              </a:extLst>
            </p:cNvPr>
            <p:cNvSpPr/>
            <p:nvPr/>
          </p:nvSpPr>
          <p:spPr>
            <a:xfrm>
              <a:off x="3198869" y="5511712"/>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30" name="Ellipse 29">
              <a:extLst>
                <a:ext uri="{FF2B5EF4-FFF2-40B4-BE49-F238E27FC236}">
                  <a16:creationId xmlns:a16="http://schemas.microsoft.com/office/drawing/2014/main" id="{2B8424D0-1CEC-465E-19D4-A607DC427503}"/>
                </a:ext>
              </a:extLst>
            </p:cNvPr>
            <p:cNvSpPr/>
            <p:nvPr/>
          </p:nvSpPr>
          <p:spPr>
            <a:xfrm>
              <a:off x="3208075" y="3966553"/>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31" name="Ellipse 30">
              <a:extLst>
                <a:ext uri="{FF2B5EF4-FFF2-40B4-BE49-F238E27FC236}">
                  <a16:creationId xmlns:a16="http://schemas.microsoft.com/office/drawing/2014/main" id="{FBC08055-D738-9A2E-B84E-1885AFF610C1}"/>
                </a:ext>
              </a:extLst>
            </p:cNvPr>
            <p:cNvSpPr/>
            <p:nvPr/>
          </p:nvSpPr>
          <p:spPr>
            <a:xfrm>
              <a:off x="1214391" y="2424213"/>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grpSp>
      <p:cxnSp>
        <p:nvCxnSpPr>
          <p:cNvPr id="33" name="Gerader Verbinder 32">
            <a:extLst>
              <a:ext uri="{FF2B5EF4-FFF2-40B4-BE49-F238E27FC236}">
                <a16:creationId xmlns:a16="http://schemas.microsoft.com/office/drawing/2014/main" id="{D59AFF29-288C-DDF1-AD20-94CD60981428}"/>
              </a:ext>
            </a:extLst>
          </p:cNvPr>
          <p:cNvCxnSpPr>
            <a:cxnSpLocks/>
          </p:cNvCxnSpPr>
          <p:nvPr/>
        </p:nvCxnSpPr>
        <p:spPr>
          <a:xfrm flipV="1">
            <a:off x="3235960" y="2503159"/>
            <a:ext cx="0" cy="46017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A01784B3-188F-DD6D-F154-4A9E48815ED8}"/>
              </a:ext>
            </a:extLst>
          </p:cNvPr>
          <p:cNvCxnSpPr>
            <a:cxnSpLocks/>
          </p:cNvCxnSpPr>
          <p:nvPr/>
        </p:nvCxnSpPr>
        <p:spPr>
          <a:xfrm flipV="1">
            <a:off x="3235960" y="3505118"/>
            <a:ext cx="0" cy="460170"/>
          </a:xfrm>
          <a:prstGeom prst="line">
            <a:avLst/>
          </a:prstGeom>
          <a:ln w="41275">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35" name="Textfeld 34">
            <a:extLst>
              <a:ext uri="{FF2B5EF4-FFF2-40B4-BE49-F238E27FC236}">
                <a16:creationId xmlns:a16="http://schemas.microsoft.com/office/drawing/2014/main" id="{3459FAA6-2E8F-9C1A-A867-416ACA989441}"/>
              </a:ext>
            </a:extLst>
          </p:cNvPr>
          <p:cNvSpPr txBox="1"/>
          <p:nvPr/>
        </p:nvSpPr>
        <p:spPr>
          <a:xfrm>
            <a:off x="3051341" y="2948278"/>
            <a:ext cx="609597" cy="461665"/>
          </a:xfrm>
          <a:prstGeom prst="rect">
            <a:avLst/>
          </a:prstGeom>
          <a:noFill/>
        </p:spPr>
        <p:txBody>
          <a:bodyPr wrap="square" rtlCol="0">
            <a:spAutoFit/>
          </a:bodyPr>
          <a:lstStyle/>
          <a:p>
            <a:r>
              <a:rPr lang="de-DE" sz="2400" dirty="0"/>
              <a:t>U</a:t>
            </a:r>
            <a:r>
              <a:rPr lang="de-DE" sz="2400" baseline="-25000" dirty="0"/>
              <a:t>1</a:t>
            </a:r>
          </a:p>
        </p:txBody>
      </p:sp>
      <p:sp>
        <p:nvSpPr>
          <p:cNvPr id="36" name="Ellipse 35">
            <a:extLst>
              <a:ext uri="{FF2B5EF4-FFF2-40B4-BE49-F238E27FC236}">
                <a16:creationId xmlns:a16="http://schemas.microsoft.com/office/drawing/2014/main" id="{D51655A7-5707-2D3B-E0DD-9B6290655987}"/>
              </a:ext>
            </a:extLst>
          </p:cNvPr>
          <p:cNvSpPr/>
          <p:nvPr/>
        </p:nvSpPr>
        <p:spPr>
          <a:xfrm>
            <a:off x="3198550" y="2433028"/>
            <a:ext cx="78946" cy="78946"/>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Tree>
    <p:extLst>
      <p:ext uri="{BB962C8B-B14F-4D97-AF65-F5344CB8AC3E}">
        <p14:creationId xmlns:p14="http://schemas.microsoft.com/office/powerpoint/2010/main" val="157612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Gesamtwiderstand bei Widerständen</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 Reihenschaltung</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7</a:t>
            </a:fld>
            <a:r>
              <a:rPr lang="de-DE" dirty="0"/>
              <a:t> von 33</a:t>
            </a:r>
          </a:p>
        </p:txBody>
      </p:sp>
      <p:sp>
        <p:nvSpPr>
          <p:cNvPr id="7" name="Content Placeholder 2">
            <a:extLst>
              <a:ext uri="{FF2B5EF4-FFF2-40B4-BE49-F238E27FC236}">
                <a16:creationId xmlns:a16="http://schemas.microsoft.com/office/drawing/2014/main" id="{1A710C23-AAD1-19C0-DAA4-3AC0F5C5E9A6}"/>
              </a:ext>
            </a:extLst>
          </p:cNvPr>
          <p:cNvSpPr>
            <a:spLocks noGrp="1"/>
          </p:cNvSpPr>
          <p:nvPr>
            <p:ph idx="1"/>
          </p:nvPr>
        </p:nvSpPr>
        <p:spPr>
          <a:xfrm>
            <a:off x="1758098" y="2311526"/>
            <a:ext cx="7866669" cy="3533093"/>
          </a:xfrm>
        </p:spPr>
        <p:txBody>
          <a:bodyPr>
            <a:normAutofit lnSpcReduction="10000"/>
          </a:bodyPr>
          <a:lstStyle/>
          <a:p>
            <a:pPr marL="0" indent="0" algn="ctr">
              <a:buNone/>
            </a:pPr>
            <a:br>
              <a:rPr lang="de-DE" b="1" dirty="0">
                <a:latin typeface="Source Sans Pro" panose="020B0503030403020204" pitchFamily="34" charset="0"/>
                <a:ea typeface="Source Sans Pro" panose="020B0503030403020204" pitchFamily="34" charset="0"/>
              </a:rPr>
            </a:br>
            <a:br>
              <a:rPr lang="de-DE" b="1" dirty="0">
                <a:latin typeface="Source Sans Pro" panose="020B0503030403020204" pitchFamily="34" charset="0"/>
                <a:ea typeface="Source Sans Pro" panose="020B0503030403020204" pitchFamily="34" charset="0"/>
              </a:rPr>
            </a:br>
            <a:endParaRPr lang="de-DE" b="1" dirty="0">
              <a:latin typeface="Source Sans Pro" panose="020B0503030403020204" pitchFamily="34" charset="0"/>
              <a:ea typeface="Source Sans Pro" panose="020B0503030403020204" pitchFamily="34" charset="0"/>
            </a:endParaRPr>
          </a:p>
          <a:p>
            <a:pPr marL="0" indent="0">
              <a:buNone/>
            </a:pPr>
            <a:endParaRPr lang="pt-BR" i="1" dirty="0">
              <a:solidFill>
                <a:srgbClr val="FF0000"/>
              </a:solidFill>
              <a:latin typeface="Source Sans Pro" panose="020B0503030403020204" pitchFamily="34" charset="0"/>
              <a:ea typeface="Source Sans Pro" panose="020B0503030403020204" pitchFamily="34" charset="0"/>
            </a:endParaRPr>
          </a:p>
          <a:p>
            <a:pPr marL="0" indent="0">
              <a:buNone/>
            </a:pPr>
            <a:r>
              <a:rPr lang="pt-BR" i="1" dirty="0">
                <a:solidFill>
                  <a:srgbClr val="FF0000"/>
                </a:solidFill>
                <a:latin typeface="Source Sans Pro" panose="020B0503030403020204" pitchFamily="34" charset="0"/>
                <a:ea typeface="Source Sans Pro" panose="020B0503030403020204" pitchFamily="34" charset="0"/>
              </a:rPr>
              <a:t>R</a:t>
            </a:r>
            <a:r>
              <a:rPr lang="pt-BR" i="1" baseline="-25000" dirty="0">
                <a:solidFill>
                  <a:srgbClr val="FF0000"/>
                </a:solidFill>
                <a:latin typeface="Source Sans Pro" panose="020B0503030403020204" pitchFamily="34" charset="0"/>
                <a:ea typeface="Source Sans Pro" panose="020B0503030403020204" pitchFamily="34" charset="0"/>
              </a:rPr>
              <a:t>G</a:t>
            </a:r>
            <a:r>
              <a:rPr lang="pt-BR" i="1" dirty="0">
                <a:solidFill>
                  <a:srgbClr val="FF0000"/>
                </a:solidFill>
                <a:latin typeface="Source Sans Pro" panose="020B0503030403020204" pitchFamily="34" charset="0"/>
                <a:ea typeface="Source Sans Pro" panose="020B0503030403020204" pitchFamily="34" charset="0"/>
              </a:rPr>
              <a:t> = R</a:t>
            </a:r>
            <a:r>
              <a:rPr lang="pt-BR" i="1" baseline="-25000" dirty="0">
                <a:solidFill>
                  <a:srgbClr val="FF0000"/>
                </a:solidFill>
                <a:latin typeface="Source Sans Pro" panose="020B0503030403020204" pitchFamily="34" charset="0"/>
                <a:ea typeface="Source Sans Pro" panose="020B0503030403020204" pitchFamily="34" charset="0"/>
              </a:rPr>
              <a:t>1</a:t>
            </a:r>
            <a:r>
              <a:rPr lang="pt-BR" i="1" dirty="0">
                <a:solidFill>
                  <a:srgbClr val="FF0000"/>
                </a:solidFill>
                <a:latin typeface="Source Sans Pro" panose="020B0503030403020204" pitchFamily="34" charset="0"/>
                <a:ea typeface="Source Sans Pro" panose="020B0503030403020204" pitchFamily="34" charset="0"/>
              </a:rPr>
              <a:t> + R</a:t>
            </a:r>
            <a:r>
              <a:rPr lang="pt-BR" i="1" baseline="-25000" dirty="0">
                <a:solidFill>
                  <a:srgbClr val="FF0000"/>
                </a:solidFill>
                <a:latin typeface="Source Sans Pro" panose="020B0503030403020204" pitchFamily="34" charset="0"/>
                <a:ea typeface="Source Sans Pro" panose="020B0503030403020204" pitchFamily="34" charset="0"/>
              </a:rPr>
              <a:t>2</a:t>
            </a:r>
            <a:r>
              <a:rPr lang="pt-BR" i="1" dirty="0">
                <a:solidFill>
                  <a:srgbClr val="FF0000"/>
                </a:solidFill>
                <a:latin typeface="Source Sans Pro" panose="020B0503030403020204" pitchFamily="34" charset="0"/>
                <a:ea typeface="Source Sans Pro" panose="020B0503030403020204" pitchFamily="34" charset="0"/>
              </a:rPr>
              <a:t> + R</a:t>
            </a:r>
            <a:r>
              <a:rPr lang="pt-BR" i="1" baseline="-25000" dirty="0">
                <a:solidFill>
                  <a:srgbClr val="FF0000"/>
                </a:solidFill>
                <a:latin typeface="Source Sans Pro" panose="020B0503030403020204" pitchFamily="34" charset="0"/>
                <a:ea typeface="Source Sans Pro" panose="020B0503030403020204" pitchFamily="34" charset="0"/>
              </a:rPr>
              <a:t>3</a:t>
            </a:r>
          </a:p>
          <a:p>
            <a:pPr marL="0" indent="0" algn="ctr">
              <a:buNone/>
            </a:pPr>
            <a:endParaRPr lang="pt-BR" i="1" baseline="-25000" dirty="0">
              <a:latin typeface="Source Sans Pro" panose="020B0503030403020204" pitchFamily="34" charset="0"/>
              <a:ea typeface="Source Sans Pro" panose="020B0503030403020204" pitchFamily="34" charset="0"/>
            </a:endParaRPr>
          </a:p>
          <a:p>
            <a:pPr marL="0" indent="0">
              <a:buNone/>
            </a:pPr>
            <a:r>
              <a:rPr lang="pt-BR" dirty="0">
                <a:latin typeface="Source Sans Pro" panose="020B0503030403020204" pitchFamily="34" charset="0"/>
                <a:ea typeface="Source Sans Pro" panose="020B0503030403020204" pitchFamily="34" charset="0"/>
              </a:rPr>
              <a:t>Beispiel:</a:t>
            </a:r>
          </a:p>
          <a:p>
            <a:pPr marL="0" indent="0">
              <a:buNone/>
            </a:pPr>
            <a:r>
              <a:rPr lang="pt-BR" i="1" dirty="0">
                <a:latin typeface="Source Sans Pro" panose="020B0503030403020204" pitchFamily="34" charset="0"/>
                <a:ea typeface="Source Sans Pro" panose="020B0503030403020204" pitchFamily="34" charset="0"/>
              </a:rPr>
              <a:t>R1 = 100 </a:t>
            </a:r>
            <a:r>
              <a:rPr lang="el-GR" i="1" dirty="0">
                <a:latin typeface="Source Sans Pro" panose="020B0503030403020204" pitchFamily="34" charset="0"/>
                <a:ea typeface="Source Sans Pro" panose="020B0503030403020204" pitchFamily="34" charset="0"/>
              </a:rPr>
              <a:t>Ω</a:t>
            </a:r>
            <a:r>
              <a:rPr lang="de-DE" i="1" dirty="0">
                <a:latin typeface="Source Sans Pro" panose="020B0503030403020204" pitchFamily="34" charset="0"/>
                <a:ea typeface="Source Sans Pro" panose="020B0503030403020204" pitchFamily="34" charset="0"/>
              </a:rPr>
              <a:t>; </a:t>
            </a:r>
            <a:r>
              <a:rPr lang="pt-BR" i="1" dirty="0">
                <a:latin typeface="Source Sans Pro" panose="020B0503030403020204" pitchFamily="34" charset="0"/>
                <a:ea typeface="Source Sans Pro" panose="020B0503030403020204" pitchFamily="34" charset="0"/>
              </a:rPr>
              <a:t> R2 = </a:t>
            </a:r>
            <a:r>
              <a:rPr lang="de-DE" i="1" dirty="0">
                <a:latin typeface="Source Sans Pro" panose="020B0503030403020204" pitchFamily="34" charset="0"/>
                <a:ea typeface="Source Sans Pro" panose="020B0503030403020204" pitchFamily="34" charset="0"/>
              </a:rPr>
              <a:t>200 </a:t>
            </a:r>
            <a:r>
              <a:rPr lang="el-GR" i="1" dirty="0">
                <a:latin typeface="Source Sans Pro" panose="020B0503030403020204" pitchFamily="34" charset="0"/>
                <a:ea typeface="Source Sans Pro" panose="020B0503030403020204" pitchFamily="34" charset="0"/>
              </a:rPr>
              <a:t>Ω</a:t>
            </a:r>
            <a:r>
              <a:rPr lang="de-DE" i="1" dirty="0">
                <a:latin typeface="Source Sans Pro" panose="020B0503030403020204" pitchFamily="34" charset="0"/>
                <a:ea typeface="Source Sans Pro" panose="020B0503030403020204" pitchFamily="34" charset="0"/>
              </a:rPr>
              <a:t>; </a:t>
            </a:r>
            <a:r>
              <a:rPr lang="pt-BR" i="1" dirty="0">
                <a:latin typeface="Source Sans Pro" panose="020B0503030403020204" pitchFamily="34" charset="0"/>
                <a:ea typeface="Source Sans Pro" panose="020B0503030403020204" pitchFamily="34" charset="0"/>
              </a:rPr>
              <a:t>R3 =</a:t>
            </a:r>
            <a:r>
              <a:rPr lang="de-DE" i="1" dirty="0">
                <a:latin typeface="Source Sans Pro" panose="020B0503030403020204" pitchFamily="34" charset="0"/>
                <a:ea typeface="Source Sans Pro" panose="020B0503030403020204" pitchFamily="34" charset="0"/>
              </a:rPr>
              <a:t> 300 </a:t>
            </a:r>
            <a:r>
              <a:rPr lang="el-GR" i="1" dirty="0">
                <a:latin typeface="Source Sans Pro" panose="020B0503030403020204" pitchFamily="34" charset="0"/>
                <a:ea typeface="Source Sans Pro" panose="020B0503030403020204" pitchFamily="34" charset="0"/>
              </a:rPr>
              <a:t>Ω</a:t>
            </a:r>
            <a:r>
              <a:rPr lang="pt-BR" i="1" dirty="0">
                <a:latin typeface="Source Sans Pro" panose="020B0503030403020204" pitchFamily="34" charset="0"/>
                <a:ea typeface="Source Sans Pro" panose="020B0503030403020204" pitchFamily="34" charset="0"/>
              </a:rPr>
              <a:t> </a:t>
            </a:r>
          </a:p>
          <a:p>
            <a:pPr marL="0" indent="0">
              <a:buNone/>
            </a:pPr>
            <a:r>
              <a:rPr lang="pt-BR" i="1" dirty="0">
                <a:latin typeface="Source Sans Pro" panose="020B0503030403020204" pitchFamily="34" charset="0"/>
                <a:ea typeface="Source Sans Pro" panose="020B0503030403020204" pitchFamily="34" charset="0"/>
              </a:rPr>
              <a:t>R</a:t>
            </a:r>
            <a:r>
              <a:rPr lang="pt-BR" i="1" baseline="-25000" dirty="0">
                <a:latin typeface="Source Sans Pro" panose="020B0503030403020204" pitchFamily="34" charset="0"/>
                <a:ea typeface="Source Sans Pro" panose="020B0503030403020204" pitchFamily="34" charset="0"/>
              </a:rPr>
              <a:t>G</a:t>
            </a:r>
            <a:r>
              <a:rPr lang="pt-BR" i="1" dirty="0">
                <a:latin typeface="Source Sans Pro" panose="020B0503030403020204" pitchFamily="34" charset="0"/>
                <a:ea typeface="Source Sans Pro" panose="020B0503030403020204" pitchFamily="34" charset="0"/>
              </a:rPr>
              <a:t> = 100 </a:t>
            </a:r>
            <a:r>
              <a:rPr lang="el-GR" i="1" dirty="0">
                <a:latin typeface="Source Sans Pro" panose="020B0503030403020204" pitchFamily="34" charset="0"/>
                <a:ea typeface="Source Sans Pro" panose="020B0503030403020204" pitchFamily="34" charset="0"/>
              </a:rPr>
              <a:t>Ω</a:t>
            </a:r>
            <a:r>
              <a:rPr lang="de-DE" i="1" dirty="0">
                <a:latin typeface="Source Sans Pro" panose="020B0503030403020204" pitchFamily="34" charset="0"/>
                <a:ea typeface="Source Sans Pro" panose="020B0503030403020204" pitchFamily="34" charset="0"/>
              </a:rPr>
              <a:t> + 200 </a:t>
            </a:r>
            <a:r>
              <a:rPr lang="el-GR" i="1" dirty="0">
                <a:latin typeface="Source Sans Pro" panose="020B0503030403020204" pitchFamily="34" charset="0"/>
                <a:ea typeface="Source Sans Pro" panose="020B0503030403020204" pitchFamily="34" charset="0"/>
              </a:rPr>
              <a:t>Ω</a:t>
            </a:r>
            <a:r>
              <a:rPr lang="de-DE" i="1" dirty="0">
                <a:latin typeface="Source Sans Pro" panose="020B0503030403020204" pitchFamily="34" charset="0"/>
                <a:ea typeface="Source Sans Pro" panose="020B0503030403020204" pitchFamily="34" charset="0"/>
              </a:rPr>
              <a:t> + 300 </a:t>
            </a:r>
            <a:r>
              <a:rPr lang="el-GR" i="1" dirty="0">
                <a:latin typeface="Source Sans Pro" panose="020B0503030403020204" pitchFamily="34" charset="0"/>
                <a:ea typeface="Source Sans Pro" panose="020B0503030403020204" pitchFamily="34" charset="0"/>
              </a:rPr>
              <a:t>Ω</a:t>
            </a:r>
            <a:r>
              <a:rPr lang="pt-BR" i="1" dirty="0">
                <a:latin typeface="Source Sans Pro" panose="020B0503030403020204" pitchFamily="34" charset="0"/>
                <a:ea typeface="Source Sans Pro" panose="020B0503030403020204" pitchFamily="34" charset="0"/>
              </a:rPr>
              <a:t> </a:t>
            </a:r>
          </a:p>
          <a:p>
            <a:pPr marL="0" indent="0">
              <a:buNone/>
            </a:pPr>
            <a:r>
              <a:rPr lang="pt-BR" i="1" dirty="0">
                <a:latin typeface="Source Sans Pro" panose="020B0503030403020204" pitchFamily="34" charset="0"/>
                <a:ea typeface="Source Sans Pro" panose="020B0503030403020204" pitchFamily="34" charset="0"/>
              </a:rPr>
              <a:t>R</a:t>
            </a:r>
            <a:r>
              <a:rPr lang="pt-BR" i="1" baseline="-25000" dirty="0">
                <a:latin typeface="Source Sans Pro" panose="020B0503030403020204" pitchFamily="34" charset="0"/>
                <a:ea typeface="Source Sans Pro" panose="020B0503030403020204" pitchFamily="34" charset="0"/>
              </a:rPr>
              <a:t>G</a:t>
            </a:r>
            <a:r>
              <a:rPr lang="pt-BR" i="1" dirty="0">
                <a:latin typeface="Source Sans Pro" panose="020B0503030403020204" pitchFamily="34" charset="0"/>
                <a:ea typeface="Source Sans Pro" panose="020B0503030403020204" pitchFamily="34" charset="0"/>
              </a:rPr>
              <a:t> = 600 </a:t>
            </a:r>
            <a:r>
              <a:rPr lang="el-GR" i="1" dirty="0">
                <a:latin typeface="Source Sans Pro" panose="020B0503030403020204" pitchFamily="34" charset="0"/>
                <a:ea typeface="Source Sans Pro" panose="020B0503030403020204" pitchFamily="34" charset="0"/>
              </a:rPr>
              <a:t>Ω</a:t>
            </a:r>
            <a:br>
              <a:rPr lang="pt-BR" dirty="0">
                <a:latin typeface="Source Sans Pro" panose="020B0503030403020204" pitchFamily="34" charset="0"/>
                <a:ea typeface="Source Sans Pro" panose="020B0503030403020204" pitchFamily="34" charset="0"/>
              </a:rPr>
            </a:br>
            <a:endParaRPr lang="en-GB" dirty="0">
              <a:latin typeface="Source Sans Pro" panose="020B0503030403020204" pitchFamily="34" charset="0"/>
              <a:ea typeface="Source Sans Pro" panose="020B0503030403020204" pitchFamily="34" charset="0"/>
            </a:endParaRPr>
          </a:p>
        </p:txBody>
      </p:sp>
      <p:grpSp>
        <p:nvGrpSpPr>
          <p:cNvPr id="14" name="Gruppieren 13">
            <a:extLst>
              <a:ext uri="{FF2B5EF4-FFF2-40B4-BE49-F238E27FC236}">
                <a16:creationId xmlns:a16="http://schemas.microsoft.com/office/drawing/2014/main" id="{A255FC2A-32FE-FBF5-3578-6D5920D5C21E}"/>
              </a:ext>
            </a:extLst>
          </p:cNvPr>
          <p:cNvGrpSpPr/>
          <p:nvPr/>
        </p:nvGrpSpPr>
        <p:grpSpPr>
          <a:xfrm>
            <a:off x="2200274" y="2311526"/>
            <a:ext cx="6086475" cy="593600"/>
            <a:chOff x="2200275" y="2311526"/>
            <a:chExt cx="4781550" cy="604520"/>
          </a:xfrm>
        </p:grpSpPr>
        <p:cxnSp>
          <p:nvCxnSpPr>
            <p:cNvPr id="13" name="Gerader Verbinder 12">
              <a:extLst>
                <a:ext uri="{FF2B5EF4-FFF2-40B4-BE49-F238E27FC236}">
                  <a16:creationId xmlns:a16="http://schemas.microsoft.com/office/drawing/2014/main" id="{01553E7E-35FE-C342-9512-4E198057C707}"/>
                </a:ext>
              </a:extLst>
            </p:cNvPr>
            <p:cNvCxnSpPr/>
            <p:nvPr/>
          </p:nvCxnSpPr>
          <p:spPr>
            <a:xfrm>
              <a:off x="2200275" y="2626554"/>
              <a:ext cx="478155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C9FF9DB7-3FB2-25B9-9F0B-501B0A867AC9}"/>
                </a:ext>
              </a:extLst>
            </p:cNvPr>
            <p:cNvSpPr/>
            <p:nvPr/>
          </p:nvSpPr>
          <p:spPr>
            <a:xfrm rot="5400000">
              <a:off x="2895600" y="2163786"/>
              <a:ext cx="604520" cy="900000"/>
            </a:xfrm>
            <a:prstGeom prst="rect">
              <a:avLst/>
            </a:prstGeom>
            <a:solidFill>
              <a:schemeClr val="bg1"/>
            </a:solid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3" name="Rechteck 2">
              <a:extLst>
                <a:ext uri="{FF2B5EF4-FFF2-40B4-BE49-F238E27FC236}">
                  <a16:creationId xmlns:a16="http://schemas.microsoft.com/office/drawing/2014/main" id="{2035632B-D282-B67F-5AA1-95D057001F6F}"/>
                </a:ext>
              </a:extLst>
            </p:cNvPr>
            <p:cNvSpPr/>
            <p:nvPr/>
          </p:nvSpPr>
          <p:spPr>
            <a:xfrm rot="5400000">
              <a:off x="4276725" y="2163786"/>
              <a:ext cx="604520" cy="900000"/>
            </a:xfrm>
            <a:prstGeom prst="rect">
              <a:avLst/>
            </a:prstGeom>
            <a:solidFill>
              <a:schemeClr val="bg1"/>
            </a:solid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4" name="Rechteck 3">
              <a:extLst>
                <a:ext uri="{FF2B5EF4-FFF2-40B4-BE49-F238E27FC236}">
                  <a16:creationId xmlns:a16="http://schemas.microsoft.com/office/drawing/2014/main" id="{DF57FB5D-3DD3-D1EA-13F7-B67BDEB4A98C}"/>
                </a:ext>
              </a:extLst>
            </p:cNvPr>
            <p:cNvSpPr/>
            <p:nvPr/>
          </p:nvSpPr>
          <p:spPr>
            <a:xfrm rot="5400000">
              <a:off x="5657850" y="2163786"/>
              <a:ext cx="604520" cy="900000"/>
            </a:xfrm>
            <a:prstGeom prst="rect">
              <a:avLst/>
            </a:prstGeom>
            <a:solidFill>
              <a:schemeClr val="bg1"/>
            </a:solidFill>
            <a:ln w="444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5" name="Textfeld 4">
              <a:extLst>
                <a:ext uri="{FF2B5EF4-FFF2-40B4-BE49-F238E27FC236}">
                  <a16:creationId xmlns:a16="http://schemas.microsoft.com/office/drawing/2014/main" id="{408B0164-7002-E309-5E69-C2D21668112B}"/>
                </a:ext>
              </a:extLst>
            </p:cNvPr>
            <p:cNvSpPr txBox="1"/>
            <p:nvPr/>
          </p:nvSpPr>
          <p:spPr>
            <a:xfrm>
              <a:off x="3028950" y="2432363"/>
              <a:ext cx="704850" cy="369332"/>
            </a:xfrm>
            <a:prstGeom prst="rect">
              <a:avLst/>
            </a:prstGeom>
            <a:noFill/>
          </p:spPr>
          <p:txBody>
            <a:bodyPr wrap="square" rtlCol="0">
              <a:spAutoFit/>
            </a:bodyPr>
            <a:lstStyle/>
            <a:p>
              <a:r>
                <a:rPr lang="de-DE" dirty="0"/>
                <a:t>R</a:t>
              </a:r>
              <a:r>
                <a:rPr lang="de-DE" baseline="-25000" dirty="0"/>
                <a:t>1</a:t>
              </a:r>
            </a:p>
          </p:txBody>
        </p:sp>
        <p:sp>
          <p:nvSpPr>
            <p:cNvPr id="9" name="Textfeld 8">
              <a:extLst>
                <a:ext uri="{FF2B5EF4-FFF2-40B4-BE49-F238E27FC236}">
                  <a16:creationId xmlns:a16="http://schemas.microsoft.com/office/drawing/2014/main" id="{77F04883-C91B-6B3B-BEE8-37772AA116FF}"/>
                </a:ext>
              </a:extLst>
            </p:cNvPr>
            <p:cNvSpPr txBox="1"/>
            <p:nvPr/>
          </p:nvSpPr>
          <p:spPr>
            <a:xfrm>
              <a:off x="4429125" y="2429120"/>
              <a:ext cx="704850" cy="369332"/>
            </a:xfrm>
            <a:prstGeom prst="rect">
              <a:avLst/>
            </a:prstGeom>
            <a:noFill/>
          </p:spPr>
          <p:txBody>
            <a:bodyPr wrap="square" rtlCol="0">
              <a:spAutoFit/>
            </a:bodyPr>
            <a:lstStyle/>
            <a:p>
              <a:r>
                <a:rPr lang="de-DE" dirty="0"/>
                <a:t>R</a:t>
              </a:r>
              <a:r>
                <a:rPr lang="de-DE" baseline="-25000" dirty="0"/>
                <a:t>2</a:t>
              </a:r>
            </a:p>
          </p:txBody>
        </p:sp>
        <p:sp>
          <p:nvSpPr>
            <p:cNvPr id="10" name="Textfeld 9">
              <a:extLst>
                <a:ext uri="{FF2B5EF4-FFF2-40B4-BE49-F238E27FC236}">
                  <a16:creationId xmlns:a16="http://schemas.microsoft.com/office/drawing/2014/main" id="{B77F9488-A7F4-BB15-DC0B-C471A62DD36D}"/>
                </a:ext>
              </a:extLst>
            </p:cNvPr>
            <p:cNvSpPr txBox="1"/>
            <p:nvPr/>
          </p:nvSpPr>
          <p:spPr>
            <a:xfrm>
              <a:off x="5743575" y="2434105"/>
              <a:ext cx="704850" cy="369332"/>
            </a:xfrm>
            <a:prstGeom prst="rect">
              <a:avLst/>
            </a:prstGeom>
            <a:noFill/>
          </p:spPr>
          <p:txBody>
            <a:bodyPr wrap="square" rtlCol="0">
              <a:spAutoFit/>
            </a:bodyPr>
            <a:lstStyle/>
            <a:p>
              <a:r>
                <a:rPr lang="de-DE" dirty="0"/>
                <a:t>R</a:t>
              </a:r>
              <a:r>
                <a:rPr lang="de-DE" baseline="-25000" dirty="0"/>
                <a:t>3</a:t>
              </a:r>
            </a:p>
          </p:txBody>
        </p:sp>
      </p:grpSp>
    </p:spTree>
    <p:extLst>
      <p:ext uri="{BB962C8B-B14F-4D97-AF65-F5344CB8AC3E}">
        <p14:creationId xmlns:p14="http://schemas.microsoft.com/office/powerpoint/2010/main" val="489371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Gesamtwiderstand bei Spulen</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8</a:t>
            </a:fld>
            <a:r>
              <a:rPr lang="de-DE" dirty="0"/>
              <a:t> von 33</a:t>
            </a:r>
          </a:p>
        </p:txBody>
      </p:sp>
      <p:sp>
        <p:nvSpPr>
          <p:cNvPr id="4" name="Content Placeholder 2">
            <a:extLst>
              <a:ext uri="{FF2B5EF4-FFF2-40B4-BE49-F238E27FC236}">
                <a16:creationId xmlns:a16="http://schemas.microsoft.com/office/drawing/2014/main" id="{86D38970-4B36-A405-BA83-87F18E6F166F}"/>
              </a:ext>
            </a:extLst>
          </p:cNvPr>
          <p:cNvSpPr>
            <a:spLocks noGrp="1"/>
          </p:cNvSpPr>
          <p:nvPr>
            <p:ph idx="1"/>
          </p:nvPr>
        </p:nvSpPr>
        <p:spPr>
          <a:xfrm>
            <a:off x="1051089" y="2326384"/>
            <a:ext cx="7263352" cy="2848932"/>
          </a:xfrm>
        </p:spPr>
        <p:txBody>
          <a:bodyPr>
            <a:normAutofit/>
          </a:bodyPr>
          <a:lstStyle/>
          <a:p>
            <a:pPr marL="0" indent="0">
              <a:buNone/>
            </a:pPr>
            <a:r>
              <a:rPr lang="de-DE" dirty="0">
                <a:latin typeface="Source Sans Pro" panose="020B0503030403020204" pitchFamily="34" charset="0"/>
                <a:ea typeface="Source Sans Pro" panose="020B0503030403020204" pitchFamily="34" charset="0"/>
              </a:rPr>
              <a:t>Da der Strom entscheidend für das Entstehen des Magnetfeldes ist, gilt die gleiche Formel wie bei Widerständen.</a:t>
            </a:r>
          </a:p>
          <a:p>
            <a:pPr marL="0" indent="0">
              <a:buNone/>
            </a:pPr>
            <a:br>
              <a:rPr lang="de-DE" dirty="0">
                <a:latin typeface="Source Sans Pro" panose="020B0503030403020204" pitchFamily="34" charset="0"/>
                <a:ea typeface="Source Sans Pro" panose="020B0503030403020204" pitchFamily="34" charset="0"/>
              </a:rPr>
            </a:br>
            <a:br>
              <a:rPr lang="de-DE" b="1" dirty="0">
                <a:latin typeface="Source Sans Pro" panose="020B0503030403020204" pitchFamily="34" charset="0"/>
                <a:ea typeface="Source Sans Pro" panose="020B0503030403020204" pitchFamily="34" charset="0"/>
              </a:rPr>
            </a:br>
            <a:r>
              <a:rPr lang="de-DE" b="1" dirty="0">
                <a:latin typeface="Source Sans Pro" panose="020B0503030403020204" pitchFamily="34" charset="0"/>
                <a:ea typeface="Source Sans Pro" panose="020B0503030403020204" pitchFamily="34" charset="0"/>
              </a:rPr>
              <a:t> </a:t>
            </a:r>
            <a:r>
              <a:rPr lang="pt-BR" i="1" dirty="0">
                <a:solidFill>
                  <a:srgbClr val="FF0000"/>
                </a:solidFill>
                <a:latin typeface="Source Sans Pro" panose="020B0503030403020204" pitchFamily="34" charset="0"/>
                <a:ea typeface="Source Sans Pro" panose="020B0503030403020204" pitchFamily="34" charset="0"/>
              </a:rPr>
              <a:t>L</a:t>
            </a:r>
            <a:r>
              <a:rPr lang="pt-BR" i="1" baseline="-25000" dirty="0">
                <a:solidFill>
                  <a:srgbClr val="FF0000"/>
                </a:solidFill>
                <a:latin typeface="Source Sans Pro" panose="020B0503030403020204" pitchFamily="34" charset="0"/>
                <a:ea typeface="Source Sans Pro" panose="020B0503030403020204" pitchFamily="34" charset="0"/>
              </a:rPr>
              <a:t>G</a:t>
            </a:r>
            <a:r>
              <a:rPr lang="pt-BR" i="1" dirty="0">
                <a:solidFill>
                  <a:srgbClr val="FF0000"/>
                </a:solidFill>
                <a:latin typeface="Source Sans Pro" panose="020B0503030403020204" pitchFamily="34" charset="0"/>
                <a:ea typeface="Source Sans Pro" panose="020B0503030403020204" pitchFamily="34" charset="0"/>
              </a:rPr>
              <a:t> = L</a:t>
            </a:r>
            <a:r>
              <a:rPr lang="pt-BR" i="1" baseline="-25000" dirty="0">
                <a:solidFill>
                  <a:srgbClr val="FF0000"/>
                </a:solidFill>
                <a:latin typeface="Source Sans Pro" panose="020B0503030403020204" pitchFamily="34" charset="0"/>
                <a:ea typeface="Source Sans Pro" panose="020B0503030403020204" pitchFamily="34" charset="0"/>
              </a:rPr>
              <a:t>1</a:t>
            </a:r>
            <a:r>
              <a:rPr lang="pt-BR" i="1" dirty="0">
                <a:solidFill>
                  <a:srgbClr val="FF0000"/>
                </a:solidFill>
                <a:latin typeface="Source Sans Pro" panose="020B0503030403020204" pitchFamily="34" charset="0"/>
                <a:ea typeface="Source Sans Pro" panose="020B0503030403020204" pitchFamily="34" charset="0"/>
              </a:rPr>
              <a:t> + L</a:t>
            </a:r>
            <a:r>
              <a:rPr lang="pt-BR" i="1" baseline="-25000" dirty="0">
                <a:solidFill>
                  <a:srgbClr val="FF0000"/>
                </a:solidFill>
                <a:latin typeface="Source Sans Pro" panose="020B0503030403020204" pitchFamily="34" charset="0"/>
                <a:ea typeface="Source Sans Pro" panose="020B0503030403020204" pitchFamily="34" charset="0"/>
              </a:rPr>
              <a:t>2</a:t>
            </a:r>
            <a:r>
              <a:rPr lang="pt-BR" i="1" dirty="0">
                <a:solidFill>
                  <a:srgbClr val="FF0000"/>
                </a:solidFill>
                <a:latin typeface="Source Sans Pro" panose="020B0503030403020204" pitchFamily="34" charset="0"/>
                <a:ea typeface="Source Sans Pro" panose="020B0503030403020204" pitchFamily="34" charset="0"/>
              </a:rPr>
              <a:t> + L</a:t>
            </a:r>
            <a:r>
              <a:rPr lang="pt-BR" i="1" baseline="-25000" dirty="0">
                <a:solidFill>
                  <a:srgbClr val="FF0000"/>
                </a:solidFill>
                <a:latin typeface="Source Sans Pro" panose="020B0503030403020204" pitchFamily="34" charset="0"/>
                <a:ea typeface="Source Sans Pro" panose="020B0503030403020204" pitchFamily="34" charset="0"/>
              </a:rPr>
              <a:t>3</a:t>
            </a:r>
          </a:p>
          <a:p>
            <a:pPr marL="0" indent="0" algn="ctr">
              <a:buNone/>
            </a:pPr>
            <a:endParaRPr lang="pt-BR" i="1" baseline="-250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368303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EDD34E30-F4BC-9BE0-83B5-E0A1A9DA0569}"/>
              </a:ext>
            </a:extLst>
          </p:cNvPr>
          <p:cNvSpPr>
            <a:spLocks noGrp="1"/>
          </p:cNvSpPr>
          <p:nvPr>
            <p:ph type="title"/>
          </p:nvPr>
        </p:nvSpPr>
        <p:spPr/>
        <p:txBody>
          <a:bodyPr>
            <a:normAutofit/>
          </a:bodyPr>
          <a:lstStyle/>
          <a:p>
            <a:r>
              <a:rPr lang="de-DE" dirty="0"/>
              <a:t>Gesamtwiderstand bei Kondensatoren</a:t>
            </a:r>
          </a:p>
        </p:txBody>
      </p:sp>
      <p:sp>
        <p:nvSpPr>
          <p:cNvPr id="15" name="Inhaltsplatzhalter 14">
            <a:extLst>
              <a:ext uri="{FF2B5EF4-FFF2-40B4-BE49-F238E27FC236}">
                <a16:creationId xmlns:a16="http://schemas.microsoft.com/office/drawing/2014/main" id="{FF37F0E2-162D-E209-5133-C4CB14A7DE18}"/>
              </a:ext>
            </a:extLst>
          </p:cNvPr>
          <p:cNvSpPr>
            <a:spLocks noGrp="1"/>
          </p:cNvSpPr>
          <p:nvPr>
            <p:ph sz="quarter" idx="13"/>
          </p:nvPr>
        </p:nvSpPr>
        <p:spPr/>
        <p:txBody>
          <a:bodyPr>
            <a:normAutofit fontScale="92500" lnSpcReduction="10000"/>
          </a:bodyPr>
          <a:lstStyle/>
          <a:p>
            <a:r>
              <a:rPr lang="de-DE" dirty="0">
                <a:latin typeface="Calibri" panose="020F0502020204030204" pitchFamily="34" charset="0"/>
                <a:ea typeface="Calibri" panose="020F0502020204030204" pitchFamily="34" charset="0"/>
                <a:cs typeface="Arial" panose="020B0604020202020204" pitchFamily="34" charset="0"/>
              </a:rPr>
              <a:t>Physikalische Grundlagen</a:t>
            </a:r>
          </a:p>
        </p:txBody>
      </p:sp>
      <p:sp>
        <p:nvSpPr>
          <p:cNvPr id="6" name="Foliennummernplatzhalter 5">
            <a:extLst>
              <a:ext uri="{FF2B5EF4-FFF2-40B4-BE49-F238E27FC236}">
                <a16:creationId xmlns:a16="http://schemas.microsoft.com/office/drawing/2014/main" id="{008F8F49-4B51-C9F7-610A-B01618C67322}"/>
              </a:ext>
            </a:extLst>
          </p:cNvPr>
          <p:cNvSpPr>
            <a:spLocks noGrp="1"/>
          </p:cNvSpPr>
          <p:nvPr>
            <p:ph type="sldNum" sz="quarter" idx="16"/>
          </p:nvPr>
        </p:nvSpPr>
        <p:spPr/>
        <p:txBody>
          <a:bodyPr/>
          <a:lstStyle/>
          <a:p>
            <a:r>
              <a:rPr lang="de-DE" dirty="0"/>
              <a:t>Folie </a:t>
            </a:r>
            <a:fld id="{60BB86F7-4462-48C5-9229-2B850C4876FF}" type="slidenum">
              <a:rPr lang="de-DE" smtClean="0"/>
              <a:pPr/>
              <a:t>9</a:t>
            </a:fld>
            <a:r>
              <a:rPr lang="de-DE" dirty="0"/>
              <a:t> von 33</a:t>
            </a:r>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37A51C16-55A3-1D53-97BB-F377968C7704}"/>
                  </a:ext>
                </a:extLst>
              </p:cNvPr>
              <p:cNvSpPr>
                <a:spLocks noGrp="1"/>
              </p:cNvSpPr>
              <p:nvPr>
                <p:ph idx="1"/>
              </p:nvPr>
            </p:nvSpPr>
            <p:spPr>
              <a:xfrm>
                <a:off x="929367" y="1844540"/>
                <a:ext cx="10222542" cy="5145435"/>
              </a:xfrm>
            </p:spPr>
            <p:txBody>
              <a:bodyPr>
                <a:normAutofit/>
              </a:bodyPr>
              <a:lstStyle/>
              <a:p>
                <a:pPr marL="0" indent="0">
                  <a:lnSpc>
                    <a:spcPct val="120000"/>
                  </a:lnSpc>
                  <a:buNone/>
                </a:pPr>
                <a:r>
                  <a:rPr lang="de-DE" dirty="0">
                    <a:latin typeface="Source Sans Pro" panose="020B0503030403020204" pitchFamily="34" charset="0"/>
                    <a:ea typeface="Source Sans Pro" panose="020B0503030403020204" pitchFamily="34" charset="0"/>
                  </a:rPr>
                  <a:t>Da die Spannung entscheidend für das Entstehen des elektrischen Feldes ist (und diese sich aufteilt), ist es genau umgekehrt wie bei Widerständen und Spulen.</a:t>
                </a:r>
                <a:br>
                  <a:rPr lang="de-DE" dirty="0">
                    <a:latin typeface="Source Sans Pro" panose="020B0503030403020204" pitchFamily="34" charset="0"/>
                    <a:ea typeface="Source Sans Pro" panose="020B0503030403020204" pitchFamily="34" charset="0"/>
                  </a:rPr>
                </a:br>
                <a14:m>
                  <m:oMathPara xmlns:m="http://schemas.openxmlformats.org/officeDocument/2006/math">
                    <m:oMathParaPr>
                      <m:jc m:val="left"/>
                    </m:oMathParaPr>
                    <m:oMath xmlns:m="http://schemas.openxmlformats.org/officeDocument/2006/math">
                      <m:f>
                        <m:fPr>
                          <m:ctrlPr>
                            <a:rPr lang="de-DE" i="1">
                              <a:solidFill>
                                <a:srgbClr val="FF0000"/>
                              </a:solidFill>
                              <a:latin typeface="Cambria Math" panose="02040503050406030204" pitchFamily="18" charset="0"/>
                              <a:ea typeface="Cambria Math" panose="02040503050406030204" pitchFamily="18" charset="0"/>
                            </a:rPr>
                          </m:ctrlPr>
                        </m:fPr>
                        <m:num>
                          <m:r>
                            <a:rPr lang="de-DE" b="0" i="1">
                              <a:solidFill>
                                <a:srgbClr val="FF0000"/>
                              </a:solidFill>
                              <a:latin typeface="Cambria Math" panose="02040503050406030204" pitchFamily="18" charset="0"/>
                              <a:ea typeface="Cambria Math" panose="02040503050406030204" pitchFamily="18" charset="0"/>
                            </a:rPr>
                            <m:t>1</m:t>
                          </m:r>
                        </m:num>
                        <m:den>
                          <m:r>
                            <m:rPr>
                              <m:nor/>
                            </m:rPr>
                            <a:rPr lang="de-DE" b="0" i="1" smtClean="0">
                              <a:solidFill>
                                <a:srgbClr val="FF0000"/>
                              </a:solidFill>
                              <a:latin typeface="Source Sans Pro" panose="020B0503030403020204" pitchFamily="34" charset="0"/>
                              <a:ea typeface="Source Sans Pro" panose="020B0503030403020204" pitchFamily="34" charset="0"/>
                            </a:rPr>
                            <m:t>C</m:t>
                          </m:r>
                          <m:r>
                            <m:rPr>
                              <m:nor/>
                            </m:rPr>
                            <a:rPr lang="pt-BR" i="1" baseline="-25000" dirty="0">
                              <a:solidFill>
                                <a:srgbClr val="FF0000"/>
                              </a:solidFill>
                              <a:latin typeface="Source Sans Pro" panose="020B0503030403020204" pitchFamily="34" charset="0"/>
                              <a:ea typeface="Source Sans Pro" panose="020B0503030403020204" pitchFamily="34" charset="0"/>
                            </a:rPr>
                            <m:t>G</m:t>
                          </m:r>
                        </m:den>
                      </m:f>
                      <m:r>
                        <a:rPr lang="de-DE" b="0" i="1">
                          <a:solidFill>
                            <a:srgbClr val="FF0000"/>
                          </a:solidFill>
                          <a:latin typeface="Cambria Math" panose="02040503050406030204" pitchFamily="18" charset="0"/>
                          <a:ea typeface="Cambria Math" panose="02040503050406030204" pitchFamily="18" charset="0"/>
                        </a:rPr>
                        <m:t>= </m:t>
                      </m:r>
                      <m:f>
                        <m:fPr>
                          <m:ctrlPr>
                            <a:rPr lang="de-DE" i="1">
                              <a:solidFill>
                                <a:srgbClr val="FF0000"/>
                              </a:solidFill>
                              <a:latin typeface="Cambria Math" panose="02040503050406030204" pitchFamily="18" charset="0"/>
                              <a:ea typeface="Cambria Math" panose="02040503050406030204" pitchFamily="18" charset="0"/>
                            </a:rPr>
                          </m:ctrlPr>
                        </m:fPr>
                        <m:num>
                          <m:r>
                            <a:rPr lang="de-DE" b="0" i="1">
                              <a:solidFill>
                                <a:srgbClr val="FF0000"/>
                              </a:solidFill>
                              <a:latin typeface="Cambria Math" panose="02040503050406030204" pitchFamily="18" charset="0"/>
                              <a:ea typeface="Cambria Math" panose="02040503050406030204" pitchFamily="18" charset="0"/>
                            </a:rPr>
                            <m:t>1</m:t>
                          </m:r>
                        </m:num>
                        <m:den>
                          <m:r>
                            <m:rPr>
                              <m:nor/>
                            </m:rPr>
                            <a:rPr lang="de-DE" b="0" i="1" smtClean="0">
                              <a:solidFill>
                                <a:srgbClr val="FF0000"/>
                              </a:solidFill>
                              <a:latin typeface="Source Sans Pro" panose="020B0503030403020204" pitchFamily="34" charset="0"/>
                              <a:ea typeface="Source Sans Pro" panose="020B0503030403020204" pitchFamily="34" charset="0"/>
                            </a:rPr>
                            <m:t>C</m:t>
                          </m:r>
                          <m:r>
                            <m:rPr>
                              <m:nor/>
                            </m:rPr>
                            <a:rPr lang="de-DE" i="1" baseline="-25000" dirty="0">
                              <a:solidFill>
                                <a:srgbClr val="FF0000"/>
                              </a:solidFill>
                              <a:latin typeface="Source Sans Pro" panose="020B0503030403020204" pitchFamily="34" charset="0"/>
                              <a:ea typeface="Source Sans Pro" panose="020B0503030403020204" pitchFamily="34" charset="0"/>
                            </a:rPr>
                            <m:t>1</m:t>
                          </m:r>
                        </m:den>
                      </m:f>
                      <m:r>
                        <a:rPr lang="de-DE" b="0" i="1">
                          <a:solidFill>
                            <a:srgbClr val="FF0000"/>
                          </a:solidFill>
                          <a:latin typeface="Cambria Math" panose="02040503050406030204" pitchFamily="18" charset="0"/>
                          <a:ea typeface="Cambria Math" panose="02040503050406030204" pitchFamily="18" charset="0"/>
                        </a:rPr>
                        <m:t>+</m:t>
                      </m:r>
                      <m:f>
                        <m:fPr>
                          <m:ctrlPr>
                            <a:rPr lang="de-DE" i="1">
                              <a:solidFill>
                                <a:srgbClr val="FF0000"/>
                              </a:solidFill>
                              <a:latin typeface="Cambria Math" panose="02040503050406030204" pitchFamily="18" charset="0"/>
                              <a:ea typeface="Cambria Math" panose="02040503050406030204" pitchFamily="18" charset="0"/>
                            </a:rPr>
                          </m:ctrlPr>
                        </m:fPr>
                        <m:num>
                          <m:r>
                            <a:rPr lang="de-DE" b="0" i="1">
                              <a:solidFill>
                                <a:srgbClr val="FF0000"/>
                              </a:solidFill>
                              <a:latin typeface="Cambria Math" panose="02040503050406030204" pitchFamily="18" charset="0"/>
                              <a:ea typeface="Cambria Math" panose="02040503050406030204" pitchFamily="18" charset="0"/>
                            </a:rPr>
                            <m:t>1</m:t>
                          </m:r>
                        </m:num>
                        <m:den>
                          <m:r>
                            <m:rPr>
                              <m:nor/>
                            </m:rPr>
                            <a:rPr lang="de-DE" b="0" i="1" smtClean="0">
                              <a:solidFill>
                                <a:srgbClr val="FF0000"/>
                              </a:solidFill>
                              <a:latin typeface="Source Sans Pro" panose="020B0503030403020204" pitchFamily="34" charset="0"/>
                              <a:ea typeface="Source Sans Pro" panose="020B0503030403020204" pitchFamily="34" charset="0"/>
                            </a:rPr>
                            <m:t>C</m:t>
                          </m:r>
                          <m:r>
                            <m:rPr>
                              <m:nor/>
                            </m:rPr>
                            <a:rPr lang="de-DE" i="1" baseline="-25000" dirty="0">
                              <a:solidFill>
                                <a:srgbClr val="FF0000"/>
                              </a:solidFill>
                              <a:latin typeface="Source Sans Pro" panose="020B0503030403020204" pitchFamily="34" charset="0"/>
                              <a:ea typeface="Source Sans Pro" panose="020B0503030403020204" pitchFamily="34" charset="0"/>
                            </a:rPr>
                            <m:t>2</m:t>
                          </m:r>
                        </m:den>
                      </m:f>
                      <m:r>
                        <a:rPr lang="de-DE" b="0" i="1" dirty="0">
                          <a:solidFill>
                            <a:srgbClr val="FF0000"/>
                          </a:solidFill>
                          <a:latin typeface="Cambria Math" panose="02040503050406030204" pitchFamily="18" charset="0"/>
                          <a:ea typeface="Cambria Math" panose="02040503050406030204" pitchFamily="18" charset="0"/>
                        </a:rPr>
                        <m:t>+</m:t>
                      </m:r>
                      <m:f>
                        <m:fPr>
                          <m:ctrlPr>
                            <a:rPr lang="de-DE" i="1">
                              <a:solidFill>
                                <a:srgbClr val="FF0000"/>
                              </a:solidFill>
                              <a:latin typeface="Cambria Math" panose="02040503050406030204" pitchFamily="18" charset="0"/>
                              <a:ea typeface="Cambria Math" panose="02040503050406030204" pitchFamily="18" charset="0"/>
                            </a:rPr>
                          </m:ctrlPr>
                        </m:fPr>
                        <m:num>
                          <m:r>
                            <a:rPr lang="de-DE" b="0" i="1">
                              <a:solidFill>
                                <a:srgbClr val="FF0000"/>
                              </a:solidFill>
                              <a:latin typeface="Cambria Math" panose="02040503050406030204" pitchFamily="18" charset="0"/>
                              <a:ea typeface="Cambria Math" panose="02040503050406030204" pitchFamily="18" charset="0"/>
                            </a:rPr>
                            <m:t>1</m:t>
                          </m:r>
                        </m:num>
                        <m:den>
                          <m:r>
                            <m:rPr>
                              <m:nor/>
                            </m:rPr>
                            <a:rPr lang="de-DE" b="0" i="1" smtClean="0">
                              <a:solidFill>
                                <a:srgbClr val="FF0000"/>
                              </a:solidFill>
                              <a:latin typeface="Source Sans Pro" panose="020B0503030403020204" pitchFamily="34" charset="0"/>
                              <a:ea typeface="Source Sans Pro" panose="020B0503030403020204" pitchFamily="34" charset="0"/>
                            </a:rPr>
                            <m:t>C</m:t>
                          </m:r>
                          <m:r>
                            <m:rPr>
                              <m:nor/>
                            </m:rPr>
                            <a:rPr lang="de-DE" i="1" baseline="-25000" dirty="0">
                              <a:solidFill>
                                <a:srgbClr val="FF0000"/>
                              </a:solidFill>
                              <a:latin typeface="Source Sans Pro" panose="020B0503030403020204" pitchFamily="34" charset="0"/>
                              <a:ea typeface="Source Sans Pro" panose="020B0503030403020204" pitchFamily="34" charset="0"/>
                            </a:rPr>
                            <m:t>3</m:t>
                          </m:r>
                        </m:den>
                      </m:f>
                    </m:oMath>
                  </m:oMathPara>
                </a14:m>
                <a:br>
                  <a:rPr lang="de-DE" baseline="-25000" dirty="0">
                    <a:solidFill>
                      <a:srgbClr val="FF0000"/>
                    </a:solidFill>
                    <a:latin typeface="Source Sans Pro" panose="020B0503030403020204" pitchFamily="34" charset="0"/>
                    <a:ea typeface="Source Sans Pro" panose="020B0503030403020204" pitchFamily="34" charset="0"/>
                  </a:rPr>
                </a:br>
                <a:br>
                  <a:rPr lang="de-DE" i="1" dirty="0">
                    <a:solidFill>
                      <a:srgbClr val="FF0000"/>
                    </a:solidFill>
                    <a:latin typeface="Source Sans Pro" panose="020B0503030403020204" pitchFamily="34" charset="0"/>
                    <a:ea typeface="Source Sans Pro" panose="020B0503030403020204" pitchFamily="34" charset="0"/>
                  </a:rPr>
                </a:br>
                <a:r>
                  <a:rPr lang="pt-BR" dirty="0">
                    <a:latin typeface="Source Sans Pro" panose="020B0503030403020204" pitchFamily="34" charset="0"/>
                    <a:ea typeface="Source Sans Pro" panose="020B0503030403020204" pitchFamily="34" charset="0"/>
                  </a:rPr>
                  <a:t>Vereinfacht für 2 Kondensatoren:</a:t>
                </a:r>
                <a:br>
                  <a:rPr lang="de-DE" i="1" dirty="0">
                    <a:latin typeface="Source Sans Pro" panose="020B0503030403020204" pitchFamily="34" charset="0"/>
                    <a:ea typeface="Source Sans Pro" panose="020B0503030403020204" pitchFamily="34" charset="0"/>
                  </a:rPr>
                </a:br>
                <a14:m>
                  <m:oMathPara xmlns:m="http://schemas.openxmlformats.org/officeDocument/2006/math">
                    <m:oMathParaPr>
                      <m:jc m:val="left"/>
                    </m:oMathParaPr>
                    <m:oMath xmlns:m="http://schemas.openxmlformats.org/officeDocument/2006/math">
                      <m:r>
                        <a:rPr lang="de-DE" b="0" i="1" smtClean="0">
                          <a:solidFill>
                            <a:srgbClr val="FF0000"/>
                          </a:solidFill>
                          <a:latin typeface="Cambria Math"/>
                          <a:ea typeface="Cambria Math" panose="02040503050406030204" pitchFamily="18" charset="0"/>
                        </a:rPr>
                        <m:t>𝐶</m:t>
                      </m:r>
                      <m:r>
                        <a:rPr lang="de-DE" i="1" baseline="-25000">
                          <a:solidFill>
                            <a:srgbClr val="FF0000"/>
                          </a:solidFill>
                          <a:latin typeface="Cambria Math" panose="02040503050406030204" pitchFamily="18" charset="0"/>
                          <a:ea typeface="Cambria Math" panose="02040503050406030204" pitchFamily="18" charset="0"/>
                        </a:rPr>
                        <m:t>𝐺</m:t>
                      </m:r>
                      <m:r>
                        <a:rPr lang="de-DE" i="1">
                          <a:solidFill>
                            <a:srgbClr val="FF0000"/>
                          </a:solidFill>
                          <a:latin typeface="Cambria Math" panose="02040503050406030204" pitchFamily="18" charset="0"/>
                          <a:ea typeface="Cambria Math" panose="02040503050406030204" pitchFamily="18" charset="0"/>
                        </a:rPr>
                        <m:t>=</m:t>
                      </m:r>
                      <m:f>
                        <m:fPr>
                          <m:ctrlPr>
                            <a:rPr lang="de-DE" i="1">
                              <a:solidFill>
                                <a:srgbClr val="FF0000"/>
                              </a:solidFill>
                              <a:latin typeface="Cambria Math" panose="02040503050406030204" pitchFamily="18" charset="0"/>
                              <a:ea typeface="Cambria Math" panose="02040503050406030204" pitchFamily="18" charset="0"/>
                            </a:rPr>
                          </m:ctrlPr>
                        </m:fPr>
                        <m:num>
                          <m:r>
                            <a:rPr lang="de-DE" b="0" i="1" smtClean="0">
                              <a:solidFill>
                                <a:srgbClr val="FF0000"/>
                              </a:solidFill>
                              <a:latin typeface="Cambria Math"/>
                              <a:ea typeface="Cambria Math" panose="02040503050406030204" pitchFamily="18" charset="0"/>
                            </a:rPr>
                            <m:t>𝐶</m:t>
                          </m:r>
                          <m:r>
                            <a:rPr lang="de-DE" i="1" baseline="-25000">
                              <a:solidFill>
                                <a:srgbClr val="FF0000"/>
                              </a:solidFill>
                              <a:latin typeface="Cambria Math" panose="02040503050406030204" pitchFamily="18" charset="0"/>
                              <a:ea typeface="Cambria Math" panose="02040503050406030204" pitchFamily="18" charset="0"/>
                            </a:rPr>
                            <m:t>1</m:t>
                          </m:r>
                          <m:r>
                            <a:rPr lang="de-DE" i="1">
                              <a:solidFill>
                                <a:srgbClr val="FF0000"/>
                              </a:solidFill>
                              <a:latin typeface="Cambria Math" panose="02040503050406030204" pitchFamily="18" charset="0"/>
                              <a:ea typeface="Cambria Math" panose="02040503050406030204" pitchFamily="18" charset="0"/>
                            </a:rPr>
                            <m:t>∙</m:t>
                          </m:r>
                          <m:r>
                            <a:rPr lang="de-DE" b="0" i="1" smtClean="0">
                              <a:solidFill>
                                <a:srgbClr val="FF0000"/>
                              </a:solidFill>
                              <a:latin typeface="Cambria Math"/>
                              <a:ea typeface="Cambria Math" panose="02040503050406030204" pitchFamily="18" charset="0"/>
                            </a:rPr>
                            <m:t>𝐶</m:t>
                          </m:r>
                          <m:r>
                            <a:rPr lang="de-DE" i="1" baseline="-25000">
                              <a:solidFill>
                                <a:srgbClr val="FF0000"/>
                              </a:solidFill>
                              <a:latin typeface="Cambria Math" panose="02040503050406030204" pitchFamily="18" charset="0"/>
                              <a:ea typeface="Cambria Math" panose="02040503050406030204" pitchFamily="18" charset="0"/>
                            </a:rPr>
                            <m:t>2</m:t>
                          </m:r>
                        </m:num>
                        <m:den>
                          <m:r>
                            <a:rPr lang="de-DE" b="0" i="1" smtClean="0">
                              <a:solidFill>
                                <a:srgbClr val="FF0000"/>
                              </a:solidFill>
                              <a:latin typeface="Cambria Math"/>
                              <a:ea typeface="Cambria Math" panose="02040503050406030204" pitchFamily="18" charset="0"/>
                            </a:rPr>
                            <m:t>𝐶</m:t>
                          </m:r>
                          <m:r>
                            <a:rPr lang="de-DE" i="1" baseline="-25000">
                              <a:solidFill>
                                <a:srgbClr val="FF0000"/>
                              </a:solidFill>
                              <a:latin typeface="Cambria Math" panose="02040503050406030204" pitchFamily="18" charset="0"/>
                              <a:ea typeface="Cambria Math" panose="02040503050406030204" pitchFamily="18" charset="0"/>
                            </a:rPr>
                            <m:t>1</m:t>
                          </m:r>
                          <m:r>
                            <a:rPr lang="de-DE" i="1">
                              <a:solidFill>
                                <a:srgbClr val="FF0000"/>
                              </a:solidFill>
                              <a:latin typeface="Cambria Math" panose="02040503050406030204" pitchFamily="18" charset="0"/>
                              <a:ea typeface="Cambria Math" panose="02040503050406030204" pitchFamily="18" charset="0"/>
                            </a:rPr>
                            <m:t>+</m:t>
                          </m:r>
                          <m:r>
                            <a:rPr lang="de-DE" b="0" i="1" smtClean="0">
                              <a:solidFill>
                                <a:srgbClr val="FF0000"/>
                              </a:solidFill>
                              <a:latin typeface="Cambria Math"/>
                              <a:ea typeface="Cambria Math" panose="02040503050406030204" pitchFamily="18" charset="0"/>
                            </a:rPr>
                            <m:t>𝐶</m:t>
                          </m:r>
                          <m:r>
                            <a:rPr lang="de-DE" i="1" baseline="-25000">
                              <a:solidFill>
                                <a:srgbClr val="FF0000"/>
                              </a:solidFill>
                              <a:latin typeface="Cambria Math" panose="02040503050406030204" pitchFamily="18" charset="0"/>
                              <a:ea typeface="Cambria Math" panose="02040503050406030204" pitchFamily="18" charset="0"/>
                            </a:rPr>
                            <m:t>2</m:t>
                          </m:r>
                        </m:den>
                      </m:f>
                    </m:oMath>
                  </m:oMathPara>
                </a14:m>
                <a:endParaRPr lang="de-DE" dirty="0">
                  <a:latin typeface="Source Sans Pro" panose="020B0503030403020204" pitchFamily="34" charset="0"/>
                  <a:ea typeface="Source Sans Pro" panose="020B0503030403020204" pitchFamily="34" charset="0"/>
                </a:endParaRPr>
              </a:p>
              <a:p>
                <a:pPr marL="0" indent="0" algn="ctr">
                  <a:buNone/>
                </a:pPr>
                <a:endParaRPr lang="pt-BR" i="1" baseline="-25000" dirty="0">
                  <a:solidFill>
                    <a:srgbClr val="FF0000"/>
                  </a:solidFill>
                  <a:latin typeface="Source Sans Pro" panose="020B0503030403020204" pitchFamily="34" charset="0"/>
                  <a:ea typeface="Source Sans Pro" panose="020B0503030403020204" pitchFamily="34" charset="0"/>
                </a:endParaRPr>
              </a:p>
              <a:p>
                <a:pPr marL="0" indent="0">
                  <a:buNone/>
                </a:pPr>
                <a:r>
                  <a:rPr lang="pt-BR" dirty="0">
                    <a:latin typeface="Source Sans Pro" panose="020B0503030403020204" pitchFamily="34" charset="0"/>
                    <a:ea typeface="Source Sans Pro" panose="020B0503030403020204" pitchFamily="34" charset="0"/>
                  </a:rPr>
                  <a:t>Vereinfachung für gleiche Kondensatoren:</a:t>
                </a:r>
                <a:endParaRPr lang="en-GB" dirty="0">
                  <a:latin typeface="Source Sans Pro" panose="020B0503030403020204" pitchFamily="34" charset="0"/>
                  <a:ea typeface="Source Sans Pro" panose="020B0503030403020204" pitchFamily="34" charset="0"/>
                </a:endParaRPr>
              </a:p>
              <a:p>
                <a:pPr marL="0" indent="0">
                  <a:buNone/>
                </a:pPr>
                <a14:m>
                  <m:oMathPara xmlns:m="http://schemas.openxmlformats.org/officeDocument/2006/math">
                    <m:oMathParaPr>
                      <m:jc m:val="left"/>
                    </m:oMathParaPr>
                    <m:oMath xmlns:m="http://schemas.openxmlformats.org/officeDocument/2006/math">
                      <m:r>
                        <a:rPr lang="de-DE" b="0" i="1" smtClean="0">
                          <a:solidFill>
                            <a:srgbClr val="FF0000"/>
                          </a:solidFill>
                          <a:latin typeface="Cambria Math" panose="02040503050406030204" pitchFamily="18" charset="0"/>
                        </a:rPr>
                        <m:t>𝐶</m:t>
                      </m:r>
                      <m:r>
                        <a:rPr lang="de-DE" i="1" baseline="-25000">
                          <a:solidFill>
                            <a:srgbClr val="FF0000"/>
                          </a:solidFill>
                          <a:latin typeface="Cambria Math"/>
                        </a:rPr>
                        <m:t>𝐺</m:t>
                      </m:r>
                      <m:r>
                        <a:rPr lang="de-DE" i="1">
                          <a:solidFill>
                            <a:srgbClr val="FF0000"/>
                          </a:solidFill>
                          <a:latin typeface="Cambria Math"/>
                        </a:rPr>
                        <m:t>=</m:t>
                      </m:r>
                      <m:f>
                        <m:fPr>
                          <m:ctrlPr>
                            <a:rPr lang="de-DE" i="1">
                              <a:solidFill>
                                <a:srgbClr val="FF0000"/>
                              </a:solidFill>
                              <a:latin typeface="Cambria Math" panose="02040503050406030204" pitchFamily="18" charset="0"/>
                            </a:rPr>
                          </m:ctrlPr>
                        </m:fPr>
                        <m:num>
                          <m:r>
                            <a:rPr lang="de-DE" b="0" i="1" smtClean="0">
                              <a:solidFill>
                                <a:srgbClr val="FF0000"/>
                              </a:solidFill>
                              <a:latin typeface="Cambria Math" panose="02040503050406030204" pitchFamily="18" charset="0"/>
                            </a:rPr>
                            <m:t>𝐶</m:t>
                          </m:r>
                        </m:num>
                        <m:den>
                          <m:r>
                            <a:rPr lang="de-DE" b="0" i="1" smtClean="0">
                              <a:solidFill>
                                <a:srgbClr val="FF0000"/>
                              </a:solidFill>
                              <a:latin typeface="Cambria Math"/>
                            </a:rPr>
                            <m:t>𝑛</m:t>
                          </m:r>
                        </m:den>
                      </m:f>
                    </m:oMath>
                  </m:oMathPara>
                </a14:m>
                <a:br>
                  <a:rPr lang="de-DE" dirty="0">
                    <a:latin typeface="Source Sans Pro" panose="020B0503030403020204" pitchFamily="34" charset="0"/>
                    <a:ea typeface="Source Sans Pro" panose="020B0503030403020204" pitchFamily="34" charset="0"/>
                  </a:rPr>
                </a:br>
                <a:endParaRPr lang="en-GB" dirty="0">
                  <a:latin typeface="Source Sans Pro" panose="020B0503030403020204" pitchFamily="34" charset="0"/>
                  <a:ea typeface="Source Sans Pro" panose="020B0503030403020204" pitchFamily="34" charset="0"/>
                </a:endParaRPr>
              </a:p>
              <a:p>
                <a:pPr marL="0" indent="0">
                  <a:buNone/>
                </a:pPr>
                <a:br>
                  <a:rPr lang="de-DE" i="1" dirty="0">
                    <a:latin typeface="Source Sans Pro" panose="020B0503030403020204" pitchFamily="34" charset="0"/>
                    <a:ea typeface="Source Sans Pro" panose="020B0503030403020204" pitchFamily="34" charset="0"/>
                  </a:rPr>
                </a:br>
                <a:r>
                  <a:rPr lang="de-DE" i="1" dirty="0">
                    <a:latin typeface="Source Sans Pro" panose="020B0503030403020204" pitchFamily="34" charset="0"/>
                    <a:ea typeface="Source Sans Pro" panose="020B0503030403020204" pitchFamily="34" charset="0"/>
                  </a:rPr>
                  <a:t>“</a:t>
                </a:r>
                <a:r>
                  <a:rPr lang="de-DE" i="1" dirty="0">
                    <a:solidFill>
                      <a:srgbClr val="FF0000"/>
                    </a:solidFill>
                    <a:latin typeface="Source Sans Pro" panose="020B0503030403020204" pitchFamily="34" charset="0"/>
                    <a:ea typeface="Source Sans Pro" panose="020B0503030403020204" pitchFamily="34" charset="0"/>
                  </a:rPr>
                  <a:t>n</a:t>
                </a:r>
                <a:r>
                  <a:rPr lang="de-DE" i="1" dirty="0">
                    <a:latin typeface="Source Sans Pro" panose="020B0503030403020204" pitchFamily="34" charset="0"/>
                    <a:ea typeface="Source Sans Pro" panose="020B0503030403020204" pitchFamily="34" charset="0"/>
                  </a:rPr>
                  <a:t>“</a:t>
                </a:r>
                <a:r>
                  <a:rPr lang="de-DE" dirty="0">
                    <a:latin typeface="Source Sans Pro" panose="020B0503030403020204" pitchFamily="34" charset="0"/>
                    <a:ea typeface="Source Sans Pro" panose="020B0503030403020204" pitchFamily="34" charset="0"/>
                  </a:rPr>
                  <a:t> steht für die Anzahl der Kondensatoren.</a:t>
                </a:r>
              </a:p>
              <a:p>
                <a:pPr marL="0" indent="0">
                  <a:buNone/>
                </a:pPr>
                <a:endParaRPr lang="pt-BR" i="1" baseline="-25000" dirty="0">
                  <a:solidFill>
                    <a:srgbClr val="FF0000"/>
                  </a:solidFill>
                  <a:latin typeface="Source Sans Pro" panose="020B0503030403020204" pitchFamily="34" charset="0"/>
                  <a:ea typeface="Source Sans Pro" panose="020B0503030403020204" pitchFamily="34" charset="0"/>
                </a:endParaRPr>
              </a:p>
              <a:p>
                <a:pPr marL="0" indent="0" algn="ctr">
                  <a:buNone/>
                </a:pPr>
                <a:endParaRPr lang="pt-BR" i="1" baseline="-25000" dirty="0">
                  <a:latin typeface="Source Sans Pro" panose="020B0503030403020204" pitchFamily="34" charset="0"/>
                  <a:ea typeface="Source Sans Pro" panose="020B0503030403020204" pitchFamily="34" charset="0"/>
                </a:endParaRPr>
              </a:p>
            </p:txBody>
          </p:sp>
        </mc:Choice>
        <mc:Fallback xmlns="">
          <p:sp>
            <p:nvSpPr>
              <p:cNvPr id="5" name="Content Placeholder 2">
                <a:extLst>
                  <a:ext uri="{FF2B5EF4-FFF2-40B4-BE49-F238E27FC236}">
                    <a16:creationId xmlns:a16="http://schemas.microsoft.com/office/drawing/2014/main" id="{37A51C16-55A3-1D53-97BB-F377968C7704}"/>
                  </a:ext>
                </a:extLst>
              </p:cNvPr>
              <p:cNvSpPr>
                <a:spLocks noGrp="1" noRot="1" noChangeAspect="1" noMove="1" noResize="1" noEditPoints="1" noAdjustHandles="1" noChangeArrowheads="1" noChangeShapeType="1" noTextEdit="1"/>
              </p:cNvSpPr>
              <p:nvPr>
                <p:ph idx="1"/>
              </p:nvPr>
            </p:nvSpPr>
            <p:spPr>
              <a:xfrm>
                <a:off x="929367" y="1844540"/>
                <a:ext cx="10222542" cy="5145435"/>
              </a:xfrm>
              <a:blipFill>
                <a:blip r:embed="rId3"/>
                <a:stretch>
                  <a:fillRect l="-477"/>
                </a:stretch>
              </a:blipFill>
            </p:spPr>
            <p:txBody>
              <a:bodyPr/>
              <a:lstStyle/>
              <a:p>
                <a:r>
                  <a:rPr lang="de-DE">
                    <a:noFill/>
                  </a:rPr>
                  <a:t> </a:t>
                </a:r>
              </a:p>
            </p:txBody>
          </p:sp>
        </mc:Fallback>
      </mc:AlternateContent>
    </p:spTree>
    <p:extLst>
      <p:ext uri="{BB962C8B-B14F-4D97-AF65-F5344CB8AC3E}">
        <p14:creationId xmlns:p14="http://schemas.microsoft.com/office/powerpoint/2010/main" val="287859789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1755</Words>
  <Application>Microsoft Office PowerPoint</Application>
  <PresentationFormat>Breitbild</PresentationFormat>
  <Paragraphs>267</Paragraphs>
  <Slides>33</Slides>
  <Notes>29</Notes>
  <HiddenSlides>6</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33</vt:i4>
      </vt:variant>
    </vt:vector>
  </HeadingPairs>
  <TitlesOfParts>
    <vt:vector size="39" baseType="lpstr">
      <vt:lpstr>Arial</vt:lpstr>
      <vt:lpstr>Calibri</vt:lpstr>
      <vt:lpstr>Cambria Math</vt:lpstr>
      <vt:lpstr>Source Sans Pro</vt:lpstr>
      <vt:lpstr>Titillium Web</vt:lpstr>
      <vt:lpstr>Office</vt:lpstr>
      <vt:lpstr>Grundlagen der Elektrotechnik </vt:lpstr>
      <vt:lpstr>Grundschaltungen</vt:lpstr>
      <vt:lpstr>Wie gehen wir vor?</vt:lpstr>
      <vt:lpstr>Inhaltsverzeichnis</vt:lpstr>
      <vt:lpstr>Stromverteilung in der Reihenschaltung</vt:lpstr>
      <vt:lpstr>Spannungsverteilung in der Reihenschaltung</vt:lpstr>
      <vt:lpstr>Gesamtwiderstand bei Widerständen</vt:lpstr>
      <vt:lpstr>Gesamtwiderstand bei Spulen</vt:lpstr>
      <vt:lpstr>Gesamtwiderstand bei Kondensatoren</vt:lpstr>
      <vt:lpstr>Beispielrechnung: Welche Spannung liegt an U2 an?</vt:lpstr>
      <vt:lpstr>Stromverteilung in der Parallelschaltung</vt:lpstr>
      <vt:lpstr>Spannungsverteilung in der Parallelschaltung</vt:lpstr>
      <vt:lpstr>Gesamtwiderstand bei Widerständen</vt:lpstr>
      <vt:lpstr>Gesamtwiderstand bei Spulen</vt:lpstr>
      <vt:lpstr>Gesamtwiderstand bei Kondensatoren</vt:lpstr>
      <vt:lpstr>Gemischte Schaltungen Variante 1</vt:lpstr>
      <vt:lpstr>Gemischte Schaltungen Variante 2</vt:lpstr>
      <vt:lpstr>Der ideale (verlustfreie) Schwingkreis</vt:lpstr>
      <vt:lpstr>Der ideale (verlustfreie) Schwingkreis</vt:lpstr>
      <vt:lpstr>Realer Schwingkreis</vt:lpstr>
      <vt:lpstr>Resonanzfrequenz</vt:lpstr>
      <vt:lpstr>Übungsaufgabe 1</vt:lpstr>
      <vt:lpstr>Lösung zu Übungsaufgabe 1</vt:lpstr>
      <vt:lpstr>Übungsaufgabe 2</vt:lpstr>
      <vt:lpstr>Lösung zu Übungsaufgabe 2</vt:lpstr>
      <vt:lpstr>Lösung zu Übungsaufgabe 2</vt:lpstr>
      <vt:lpstr>Lösung zu Übungsaufgabe 2</vt:lpstr>
      <vt:lpstr>Lösung zu Übungsaufgabe 2</vt:lpstr>
      <vt:lpstr>Übungsaufgabe 3</vt:lpstr>
      <vt:lpstr>Lösung zu Übungsaufgabe 3</vt:lpstr>
      <vt:lpstr>Schlussbetrachtungen und Ausblick</vt:lpstr>
      <vt:lpstr>Ziel erreicht.</vt:lpstr>
      <vt:lpstr>Bildquellen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michael@funkesystems.onmicrosoft.com</dc:creator>
  <cp:lastModifiedBy>Michael Funke</cp:lastModifiedBy>
  <cp:revision>25</cp:revision>
  <dcterms:created xsi:type="dcterms:W3CDTF">2023-04-12T16:57:16Z</dcterms:created>
  <dcterms:modified xsi:type="dcterms:W3CDTF">2024-03-14T09:33:16Z</dcterms:modified>
</cp:coreProperties>
</file>